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81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7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D5FC-D5A2-4400-8649-E360431E79CD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DA18-6F1F-450F-8AF4-C5E56AED3F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632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D5FC-D5A2-4400-8649-E360431E79CD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DA18-6F1F-450F-8AF4-C5E56AED3F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88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D5FC-D5A2-4400-8649-E360431E79CD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DA18-6F1F-450F-8AF4-C5E56AED3F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26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D5FC-D5A2-4400-8649-E360431E79CD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DA18-6F1F-450F-8AF4-C5E56AED3F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62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D5FC-D5A2-4400-8649-E360431E79CD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DA18-6F1F-450F-8AF4-C5E56AED3F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709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D5FC-D5A2-4400-8649-E360431E79CD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DA18-6F1F-450F-8AF4-C5E56AED3F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375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D5FC-D5A2-4400-8649-E360431E79CD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DA18-6F1F-450F-8AF4-C5E56AED3F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59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D5FC-D5A2-4400-8649-E360431E79CD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DA18-6F1F-450F-8AF4-C5E56AED3F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490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D5FC-D5A2-4400-8649-E360431E79CD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DA18-6F1F-450F-8AF4-C5E56AED3F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250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D5FC-D5A2-4400-8649-E360431E79CD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DA18-6F1F-450F-8AF4-C5E56AED3F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511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D5FC-D5A2-4400-8649-E360431E79CD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DA18-6F1F-450F-8AF4-C5E56AED3F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358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DD5FC-D5A2-4400-8649-E360431E79CD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2DA18-6F1F-450F-8AF4-C5E56AED3F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637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6796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tx1"/>
                </a:solidFill>
              </a:rPr>
              <a:t>회원가입</a:t>
            </a:r>
          </a:p>
        </p:txBody>
      </p:sp>
    </p:spTree>
    <p:extLst>
      <p:ext uri="{BB962C8B-B14F-4D97-AF65-F5344CB8AC3E}">
        <p14:creationId xmlns:p14="http://schemas.microsoft.com/office/powerpoint/2010/main" val="180007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33" y="215206"/>
            <a:ext cx="7638964" cy="3414961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741" y="3364360"/>
            <a:ext cx="3859667" cy="295001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직사각형 5"/>
          <p:cNvSpPr/>
          <p:nvPr/>
        </p:nvSpPr>
        <p:spPr>
          <a:xfrm>
            <a:off x="7708392" y="347472"/>
            <a:ext cx="374905" cy="265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>
            <a:cxnSpLocks/>
            <a:stCxn id="6" idx="2"/>
          </p:cNvCxnSpPr>
          <p:nvPr/>
        </p:nvCxnSpPr>
        <p:spPr>
          <a:xfrm>
            <a:off x="7895845" y="612648"/>
            <a:ext cx="1064825" cy="27517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모서리가 둥근 직사각형 11"/>
          <p:cNvSpPr/>
          <p:nvPr/>
        </p:nvSpPr>
        <p:spPr>
          <a:xfrm>
            <a:off x="8364251" y="382109"/>
            <a:ext cx="3461989" cy="233445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dirty="0">
                <a:solidFill>
                  <a:schemeClr val="tx1"/>
                </a:solidFill>
              </a:rPr>
              <a:t>ICT </a:t>
            </a:r>
            <a:r>
              <a:rPr lang="ko-KR" altLang="en-US" sz="1100" dirty="0">
                <a:solidFill>
                  <a:schemeClr val="tx1"/>
                </a:solidFill>
              </a:rPr>
              <a:t>국제표준화전문가 지원시스템은 회원 가입을 </a:t>
            </a:r>
            <a:r>
              <a:rPr lang="en-US" altLang="ko-KR" sz="1100" dirty="0">
                <a:solidFill>
                  <a:schemeClr val="tx1"/>
                </a:solidFill>
              </a:rPr>
              <a:t>TTA</a:t>
            </a:r>
            <a:r>
              <a:rPr lang="ko-KR" altLang="en-US" sz="1100" dirty="0">
                <a:solidFill>
                  <a:schemeClr val="tx1"/>
                </a:solidFill>
              </a:rPr>
              <a:t> 대표 사이트</a:t>
            </a:r>
            <a:r>
              <a:rPr lang="en-US" altLang="ko-KR" sz="1100" dirty="0">
                <a:solidFill>
                  <a:schemeClr val="tx1"/>
                </a:solidFill>
              </a:rPr>
              <a:t>(</a:t>
            </a:r>
            <a:r>
              <a:rPr lang="en-US" altLang="ko-KR" sz="1100" dirty="0">
                <a:solidFill>
                  <a:srgbClr val="00B0F0"/>
                </a:solidFill>
              </a:rPr>
              <a:t>https://tta.or.kr/joinAccessTerms.do</a:t>
            </a:r>
            <a:r>
              <a:rPr lang="en-US" altLang="ko-KR" sz="1100" dirty="0">
                <a:solidFill>
                  <a:schemeClr val="tx1"/>
                </a:solidFill>
              </a:rPr>
              <a:t>)</a:t>
            </a:r>
            <a:r>
              <a:rPr lang="ko-KR" altLang="en-US" sz="1100" dirty="0">
                <a:solidFill>
                  <a:schemeClr val="tx1"/>
                </a:solidFill>
              </a:rPr>
              <a:t>에서 가입을 하게 된다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endParaRPr lang="en-US" altLang="ko-KR" sz="1100" dirty="0">
              <a:solidFill>
                <a:schemeClr val="tx1"/>
              </a:solidFill>
            </a:endParaRPr>
          </a:p>
          <a:p>
            <a:r>
              <a:rPr lang="ko-KR" altLang="en-US" sz="1100" dirty="0">
                <a:solidFill>
                  <a:schemeClr val="tx1"/>
                </a:solidFill>
              </a:rPr>
              <a:t>회원가입 </a:t>
            </a:r>
            <a:r>
              <a:rPr lang="ko-KR" altLang="en-US" sz="1100" dirty="0" err="1">
                <a:solidFill>
                  <a:schemeClr val="tx1"/>
                </a:solidFill>
              </a:rPr>
              <a:t>클릭시</a:t>
            </a:r>
            <a:r>
              <a:rPr lang="ko-KR" altLang="en-US" sz="1100" dirty="0">
                <a:solidFill>
                  <a:schemeClr val="tx1"/>
                </a:solidFill>
              </a:rPr>
              <a:t> </a:t>
            </a:r>
            <a:r>
              <a:rPr lang="en-US" altLang="ko-KR" sz="1100" dirty="0">
                <a:solidFill>
                  <a:schemeClr val="tx1"/>
                </a:solidFill>
              </a:rPr>
              <a:t>tta.or.kr </a:t>
            </a:r>
            <a:r>
              <a:rPr lang="ko-KR" altLang="en-US" sz="1100" dirty="0">
                <a:solidFill>
                  <a:schemeClr val="tx1"/>
                </a:solidFill>
              </a:rPr>
              <a:t>회원가입페이지로 이동이 된다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endParaRPr lang="en-US" altLang="ko-KR" sz="1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chemeClr val="tx1"/>
                </a:solidFill>
              </a:rPr>
              <a:t>대표 사이트 회원은 전문가 사이트에 재가입 불필요</a:t>
            </a:r>
            <a:endParaRPr lang="en-US" altLang="ko-KR" sz="1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solidFill>
                  <a:srgbClr val="FF0000"/>
                </a:solidFill>
              </a:rPr>
              <a:t>구</a:t>
            </a:r>
            <a:r>
              <a:rPr lang="en-US" altLang="ko-KR" sz="1100" dirty="0">
                <a:solidFill>
                  <a:srgbClr val="FF0000"/>
                </a:solidFill>
              </a:rPr>
              <a:t>)</a:t>
            </a:r>
            <a:r>
              <a:rPr lang="ko-KR" altLang="en-US" sz="1100" dirty="0">
                <a:solidFill>
                  <a:srgbClr val="FF0000"/>
                </a:solidFill>
              </a:rPr>
              <a:t> 전문가 사이트만 가입한 회원은 </a:t>
            </a:r>
            <a:r>
              <a:rPr lang="en-US" altLang="ko-KR" sz="1100" dirty="0">
                <a:solidFill>
                  <a:srgbClr val="FF0000"/>
                </a:solidFill>
              </a:rPr>
              <a:t>TTA </a:t>
            </a:r>
            <a:r>
              <a:rPr lang="ko-KR" altLang="en-US" sz="1100" dirty="0">
                <a:solidFill>
                  <a:srgbClr val="FF0000"/>
                </a:solidFill>
              </a:rPr>
              <a:t>대표 사이트에 재가입이 필요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278" y="3155199"/>
            <a:ext cx="3082205" cy="336833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cxnSp>
        <p:nvCxnSpPr>
          <p:cNvPr id="9" name="직선 화살표 연결선 8"/>
          <p:cNvCxnSpPr>
            <a:stCxn id="5" idx="1"/>
            <a:endCxn id="13" idx="3"/>
          </p:cNvCxnSpPr>
          <p:nvPr/>
        </p:nvCxnSpPr>
        <p:spPr>
          <a:xfrm flipH="1" flipV="1">
            <a:off x="4027483" y="4839368"/>
            <a:ext cx="3378258" cy="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모서리가 둥근 직사각형 10"/>
          <p:cNvSpPr/>
          <p:nvPr/>
        </p:nvSpPr>
        <p:spPr>
          <a:xfrm>
            <a:off x="4765814" y="3960762"/>
            <a:ext cx="2035580" cy="81381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dirty="0">
                <a:solidFill>
                  <a:schemeClr val="tx1"/>
                </a:solidFill>
              </a:rPr>
              <a:t>대표사이트에서 회원가입을 하게 되면 </a:t>
            </a:r>
            <a:r>
              <a:rPr lang="en-US" altLang="ko-KR" sz="1100" dirty="0">
                <a:solidFill>
                  <a:schemeClr val="tx1"/>
                </a:solidFill>
              </a:rPr>
              <a:t>ICT</a:t>
            </a:r>
            <a:r>
              <a:rPr lang="ko-KR" altLang="en-US" sz="1100" dirty="0" err="1">
                <a:solidFill>
                  <a:schemeClr val="tx1"/>
                </a:solidFill>
              </a:rPr>
              <a:t>국제표준화전문가</a:t>
            </a:r>
            <a:r>
              <a:rPr lang="ko-KR" altLang="en-US" sz="1100" dirty="0">
                <a:solidFill>
                  <a:schemeClr val="tx1"/>
                </a:solidFill>
              </a:rPr>
              <a:t> 지원시스템에 </a:t>
            </a:r>
            <a:r>
              <a:rPr lang="ko-KR" altLang="en-US" sz="1100" dirty="0" err="1">
                <a:solidFill>
                  <a:schemeClr val="tx1"/>
                </a:solidFill>
              </a:rPr>
              <a:t>로그인이</a:t>
            </a:r>
            <a:r>
              <a:rPr lang="ko-KR" altLang="en-US" sz="1100" dirty="0">
                <a:solidFill>
                  <a:schemeClr val="tx1"/>
                </a:solidFill>
              </a:rPr>
              <a:t> 가능하다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4765814" y="3895973"/>
            <a:ext cx="155448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</a:t>
            </a:r>
            <a:endParaRPr lang="ko-KR" altLang="en-US" dirty="0"/>
          </a:p>
        </p:txBody>
      </p:sp>
      <p:sp>
        <p:nvSpPr>
          <p:cNvPr id="15" name="타원 14"/>
          <p:cNvSpPr/>
          <p:nvPr/>
        </p:nvSpPr>
        <p:spPr>
          <a:xfrm>
            <a:off x="8364251" y="420623"/>
            <a:ext cx="155448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1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349039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6796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tx1"/>
                </a:solidFill>
              </a:rPr>
              <a:t>전문가 등록</a:t>
            </a:r>
          </a:p>
        </p:txBody>
      </p:sp>
    </p:spTree>
    <p:extLst>
      <p:ext uri="{BB962C8B-B14F-4D97-AF65-F5344CB8AC3E}">
        <p14:creationId xmlns:p14="http://schemas.microsoft.com/office/powerpoint/2010/main" val="278544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38C534D-2240-4E5F-93F4-2945120FB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31" y="154278"/>
            <a:ext cx="6729211" cy="1167319"/>
          </a:xfrm>
          <a:prstGeom prst="rect">
            <a:avLst/>
          </a:prstGeom>
        </p:spPr>
      </p:pic>
      <p:cxnSp>
        <p:nvCxnSpPr>
          <p:cNvPr id="9" name="직선 화살표 연결선 8"/>
          <p:cNvCxnSpPr>
            <a:cxnSpLocks/>
            <a:endCxn id="11" idx="1"/>
          </p:cNvCxnSpPr>
          <p:nvPr/>
        </p:nvCxnSpPr>
        <p:spPr>
          <a:xfrm>
            <a:off x="3021229" y="1252728"/>
            <a:ext cx="513160" cy="59075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모서리가 둥근 직사각형 10"/>
          <p:cNvSpPr/>
          <p:nvPr/>
        </p:nvSpPr>
        <p:spPr>
          <a:xfrm>
            <a:off x="3534389" y="1436572"/>
            <a:ext cx="2695690" cy="81381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dirty="0">
                <a:solidFill>
                  <a:schemeClr val="tx1"/>
                </a:solidFill>
              </a:rPr>
              <a:t>로그인 후 표준화 전문가 신청을 클릭하면 </a:t>
            </a:r>
            <a:r>
              <a:rPr lang="en-US" altLang="ko-KR" sz="1100" dirty="0">
                <a:solidFill>
                  <a:schemeClr val="tx1"/>
                </a:solidFill>
              </a:rPr>
              <a:t>'</a:t>
            </a:r>
            <a:r>
              <a:rPr lang="ko-KR" altLang="en-US" sz="1100" dirty="0">
                <a:solidFill>
                  <a:schemeClr val="tx1"/>
                </a:solidFill>
              </a:rPr>
              <a:t>전문가</a:t>
            </a:r>
            <a:r>
              <a:rPr lang="en-US" altLang="ko-KR" sz="1100" dirty="0">
                <a:solidFill>
                  <a:schemeClr val="tx1"/>
                </a:solidFill>
              </a:rPr>
              <a:t>(</a:t>
            </a:r>
            <a:r>
              <a:rPr lang="ko-KR" altLang="en-US" sz="1100" dirty="0">
                <a:solidFill>
                  <a:schemeClr val="tx1"/>
                </a:solidFill>
              </a:rPr>
              <a:t>명장</a:t>
            </a:r>
            <a:r>
              <a:rPr lang="en-US" altLang="ko-KR" sz="1100" dirty="0">
                <a:solidFill>
                  <a:schemeClr val="tx1"/>
                </a:solidFill>
              </a:rPr>
              <a:t>)</a:t>
            </a:r>
            <a:r>
              <a:rPr lang="ko-KR" altLang="en-US" sz="1100" dirty="0">
                <a:solidFill>
                  <a:schemeClr val="tx1"/>
                </a:solidFill>
              </a:rPr>
              <a:t> 신청</a:t>
            </a:r>
            <a:r>
              <a:rPr lang="en-US" altLang="ko-KR" sz="1100" dirty="0">
                <a:solidFill>
                  <a:schemeClr val="tx1"/>
                </a:solidFill>
              </a:rPr>
              <a:t>'</a:t>
            </a:r>
            <a:r>
              <a:rPr lang="ko-KR" altLang="en-US" sz="1100" dirty="0">
                <a:solidFill>
                  <a:schemeClr val="tx1"/>
                </a:solidFill>
              </a:rPr>
              <a:t>을 할 수 있다</a:t>
            </a:r>
            <a:r>
              <a:rPr lang="en-US" altLang="ko-KR" sz="1100" dirty="0">
                <a:solidFill>
                  <a:schemeClr val="tx1"/>
                </a:solidFill>
              </a:rPr>
              <a:t>. </a:t>
            </a:r>
            <a:r>
              <a:rPr lang="ko-KR" altLang="en-US" sz="1100" dirty="0">
                <a:solidFill>
                  <a:schemeClr val="tx1"/>
                </a:solidFill>
              </a:rPr>
              <a:t>단</a:t>
            </a:r>
            <a:r>
              <a:rPr lang="en-US" altLang="ko-KR" sz="1100" dirty="0">
                <a:solidFill>
                  <a:schemeClr val="tx1"/>
                </a:solidFill>
              </a:rPr>
              <a:t>, </a:t>
            </a:r>
            <a:r>
              <a:rPr lang="ko-KR" altLang="en-US" sz="1100" dirty="0">
                <a:solidFill>
                  <a:schemeClr val="tx1"/>
                </a:solidFill>
              </a:rPr>
              <a:t>명장 신청은 특정 모집 기간에만 활성화된다</a:t>
            </a:r>
            <a:r>
              <a:rPr lang="en-US" altLang="ko-KR" sz="1100" dirty="0">
                <a:solidFill>
                  <a:schemeClr val="tx1"/>
                </a:solidFill>
              </a:rPr>
              <a:t>. 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26715" y="326934"/>
            <a:ext cx="1681352" cy="265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03" y="2426494"/>
            <a:ext cx="5692115" cy="334437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7" name="직사각형 16"/>
          <p:cNvSpPr/>
          <p:nvPr/>
        </p:nvSpPr>
        <p:spPr>
          <a:xfrm>
            <a:off x="330327" y="3695836"/>
            <a:ext cx="2460383" cy="19094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403" y="845704"/>
            <a:ext cx="4587566" cy="53223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9" name="직선 화살표 연결선 18"/>
          <p:cNvCxnSpPr>
            <a:stCxn id="17" idx="3"/>
          </p:cNvCxnSpPr>
          <p:nvPr/>
        </p:nvCxnSpPr>
        <p:spPr>
          <a:xfrm>
            <a:off x="2790710" y="4650554"/>
            <a:ext cx="452000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모서리가 둥근 직사각형 22"/>
          <p:cNvSpPr/>
          <p:nvPr/>
        </p:nvSpPr>
        <p:spPr>
          <a:xfrm>
            <a:off x="4794353" y="3591999"/>
            <a:ext cx="3134461" cy="97941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chemeClr val="tx1"/>
                </a:solidFill>
              </a:rPr>
              <a:t>전문가 신청을 클릭하면 해당 전문가 신청 양식으로 이동되며</a:t>
            </a:r>
            <a:r>
              <a:rPr lang="en-US" altLang="ko-KR" sz="1000" dirty="0">
                <a:solidFill>
                  <a:schemeClr val="tx1"/>
                </a:solidFill>
              </a:rPr>
              <a:t>, </a:t>
            </a:r>
            <a:r>
              <a:rPr lang="ko-KR" altLang="en-US" sz="1000" dirty="0">
                <a:solidFill>
                  <a:schemeClr val="tx1"/>
                </a:solidFill>
              </a:rPr>
              <a:t>서식을 작성 후 임시저장을 누른다</a:t>
            </a:r>
            <a:r>
              <a:rPr lang="en-US" altLang="ko-KR" sz="1000" dirty="0">
                <a:solidFill>
                  <a:schemeClr val="tx1"/>
                </a:solidFill>
              </a:rPr>
              <a:t>.</a:t>
            </a:r>
          </a:p>
          <a:p>
            <a:endParaRPr lang="en-US" altLang="ko-KR" sz="1000" dirty="0">
              <a:solidFill>
                <a:schemeClr val="tx1"/>
              </a:solidFill>
            </a:endParaRPr>
          </a:p>
          <a:p>
            <a:r>
              <a:rPr lang="ko-KR" altLang="en-US" sz="1000" dirty="0">
                <a:solidFill>
                  <a:schemeClr val="tx1"/>
                </a:solidFill>
              </a:rPr>
              <a:t>전문가 신청시에는 국제표준화 활동계획서를 필수로 제출해야 하기 때문에 바로 신청을 할 수 없다</a:t>
            </a:r>
            <a:r>
              <a:rPr lang="en-US" altLang="ko-KR" sz="1000" dirty="0">
                <a:solidFill>
                  <a:schemeClr val="tx1"/>
                </a:solidFill>
              </a:rPr>
              <a:t>.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3456665" y="1436049"/>
            <a:ext cx="155448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1</a:t>
            </a:r>
            <a:endParaRPr lang="ko-KR" altLang="en-US" dirty="0"/>
          </a:p>
        </p:txBody>
      </p:sp>
      <p:sp>
        <p:nvSpPr>
          <p:cNvPr id="25" name="타원 24"/>
          <p:cNvSpPr/>
          <p:nvPr/>
        </p:nvSpPr>
        <p:spPr>
          <a:xfrm>
            <a:off x="5069814" y="3506863"/>
            <a:ext cx="155448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</a:t>
            </a:r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3EE2BCE-6C91-4050-8059-C22D4BBA1103}"/>
              </a:ext>
            </a:extLst>
          </p:cNvPr>
          <p:cNvSpPr/>
          <p:nvPr/>
        </p:nvSpPr>
        <p:spPr>
          <a:xfrm>
            <a:off x="2554028" y="936880"/>
            <a:ext cx="1033903" cy="265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547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43" y="438912"/>
            <a:ext cx="4828812" cy="44086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직사각형 11"/>
          <p:cNvSpPr/>
          <p:nvPr/>
        </p:nvSpPr>
        <p:spPr>
          <a:xfrm>
            <a:off x="1903095" y="4271908"/>
            <a:ext cx="675513" cy="318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2240851" y="4590288"/>
            <a:ext cx="0" cy="5120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모서리가 둥근 직사각형 14"/>
          <p:cNvSpPr/>
          <p:nvPr/>
        </p:nvSpPr>
        <p:spPr>
          <a:xfrm>
            <a:off x="677013" y="5102352"/>
            <a:ext cx="2770275" cy="81381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dirty="0">
                <a:solidFill>
                  <a:schemeClr val="tx1"/>
                </a:solidFill>
              </a:rPr>
              <a:t>임시저장 상태일 때는 </a:t>
            </a:r>
            <a:r>
              <a:rPr lang="en-US" altLang="ko-KR" sz="1100" dirty="0">
                <a:solidFill>
                  <a:schemeClr val="tx1"/>
                </a:solidFill>
              </a:rPr>
              <a:t>TTA</a:t>
            </a:r>
            <a:r>
              <a:rPr lang="ko-KR" altLang="en-US" sz="1100" dirty="0">
                <a:solidFill>
                  <a:schemeClr val="tx1"/>
                </a:solidFill>
              </a:rPr>
              <a:t>로 제출되지 않은 상태이며</a:t>
            </a:r>
            <a:r>
              <a:rPr lang="en-US" altLang="ko-KR" sz="1100" dirty="0">
                <a:solidFill>
                  <a:schemeClr val="tx1"/>
                </a:solidFill>
              </a:rPr>
              <a:t>, </a:t>
            </a:r>
            <a:r>
              <a:rPr lang="ko-KR" altLang="en-US" sz="1100" dirty="0">
                <a:solidFill>
                  <a:schemeClr val="tx1"/>
                </a:solidFill>
              </a:rPr>
              <a:t>다시금 정보를 수정할 수 있다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612571" y="4268166"/>
            <a:ext cx="834717" cy="318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/>
          <p:cNvCxnSpPr>
            <a:cxnSpLocks/>
            <a:stCxn id="16" idx="3"/>
          </p:cNvCxnSpPr>
          <p:nvPr/>
        </p:nvCxnSpPr>
        <p:spPr>
          <a:xfrm flipV="1">
            <a:off x="3447288" y="4389120"/>
            <a:ext cx="3895344" cy="382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632" y="276494"/>
            <a:ext cx="4378322" cy="4733486"/>
          </a:xfrm>
          <a:prstGeom prst="rect">
            <a:avLst/>
          </a:prstGeom>
          <a:ln>
            <a:solidFill>
              <a:schemeClr val="accent1">
                <a:alpha val="99000"/>
              </a:schemeClr>
            </a:solidFill>
          </a:ln>
        </p:spPr>
      </p:pic>
      <p:sp>
        <p:nvSpPr>
          <p:cNvPr id="21" name="모서리가 둥근 직사각형 20"/>
          <p:cNvSpPr/>
          <p:nvPr/>
        </p:nvSpPr>
        <p:spPr>
          <a:xfrm>
            <a:off x="5271197" y="3666019"/>
            <a:ext cx="1901595" cy="6858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dirty="0">
                <a:solidFill>
                  <a:schemeClr val="tx1"/>
                </a:solidFill>
              </a:rPr>
              <a:t>국제표준화 활동계획서를 클릭하여 해당 서식을 작성 한다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5193473" y="3634740"/>
            <a:ext cx="155448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138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034" y="3946359"/>
            <a:ext cx="4857779" cy="20501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18" y="374904"/>
            <a:ext cx="4618187" cy="53928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직사각형 10"/>
          <p:cNvSpPr/>
          <p:nvPr/>
        </p:nvSpPr>
        <p:spPr>
          <a:xfrm>
            <a:off x="2204847" y="5378332"/>
            <a:ext cx="675513" cy="318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2903686" y="5537522"/>
            <a:ext cx="391934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모서리가 둥근 직사각형 16"/>
          <p:cNvSpPr/>
          <p:nvPr/>
        </p:nvSpPr>
        <p:spPr>
          <a:xfrm>
            <a:off x="3495542" y="5693147"/>
            <a:ext cx="3174372" cy="100872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chemeClr val="tx1"/>
                </a:solidFill>
              </a:rPr>
              <a:t>전문가 신청서와 국제표준화 활동계획서를 모두 작성 하였다면</a:t>
            </a:r>
            <a:r>
              <a:rPr lang="en-US" altLang="ko-KR" sz="1000" dirty="0">
                <a:solidFill>
                  <a:schemeClr val="tx1"/>
                </a:solidFill>
              </a:rPr>
              <a:t>, </a:t>
            </a:r>
            <a:r>
              <a:rPr lang="ko-KR" altLang="en-US" sz="1000" dirty="0">
                <a:solidFill>
                  <a:schemeClr val="tx1"/>
                </a:solidFill>
              </a:rPr>
              <a:t>신청 버튼을 통해 제출이 가능하다</a:t>
            </a:r>
            <a:r>
              <a:rPr lang="en-US" altLang="ko-KR" sz="1000" dirty="0">
                <a:solidFill>
                  <a:schemeClr val="tx1"/>
                </a:solidFill>
              </a:rPr>
              <a:t>.</a:t>
            </a:r>
          </a:p>
          <a:p>
            <a:endParaRPr lang="en-US" altLang="ko-KR" sz="1000" dirty="0">
              <a:solidFill>
                <a:schemeClr val="tx1"/>
              </a:solidFill>
            </a:endParaRPr>
          </a:p>
          <a:p>
            <a:r>
              <a:rPr lang="ko-KR" altLang="en-US" sz="1000" dirty="0">
                <a:solidFill>
                  <a:schemeClr val="tx1"/>
                </a:solidFill>
              </a:rPr>
              <a:t>이후 </a:t>
            </a:r>
            <a:r>
              <a:rPr lang="en-US" altLang="ko-KR" sz="1000" dirty="0">
                <a:solidFill>
                  <a:schemeClr val="tx1"/>
                </a:solidFill>
              </a:rPr>
              <a:t>TTA</a:t>
            </a:r>
            <a:r>
              <a:rPr lang="ko-KR" altLang="en-US" sz="1000" dirty="0">
                <a:solidFill>
                  <a:schemeClr val="tx1"/>
                </a:solidFill>
              </a:rPr>
              <a:t>에서 해당 신청 건을 승인하면 그때부터 전문가로서 사이트에서 활동이 가능하다</a:t>
            </a:r>
            <a:r>
              <a:rPr lang="en-US" altLang="ko-KR" sz="1000" dirty="0">
                <a:solidFill>
                  <a:schemeClr val="tx1"/>
                </a:solidFill>
              </a:rPr>
              <a:t>.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3437987" y="5693147"/>
            <a:ext cx="155448" cy="137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4063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180</Words>
  <Application>Microsoft Office PowerPoint</Application>
  <PresentationFormat>와이드스크린</PresentationFormat>
  <Paragraphs>24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simybh</dc:creator>
  <cp:lastModifiedBy>2021-오흥룡</cp:lastModifiedBy>
  <cp:revision>90</cp:revision>
  <dcterms:created xsi:type="dcterms:W3CDTF">2022-12-14T12:37:19Z</dcterms:created>
  <dcterms:modified xsi:type="dcterms:W3CDTF">2023-07-03T05:46:19Z</dcterms:modified>
</cp:coreProperties>
</file>