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89" r:id="rId3"/>
    <p:sldId id="290" r:id="rId4"/>
    <p:sldId id="301" r:id="rId5"/>
    <p:sldId id="300" r:id="rId6"/>
    <p:sldId id="302" r:id="rId7"/>
    <p:sldId id="279" r:id="rId8"/>
    <p:sldId id="291" r:id="rId9"/>
    <p:sldId id="281" r:id="rId10"/>
    <p:sldId id="296" r:id="rId11"/>
    <p:sldId id="295" r:id="rId12"/>
    <p:sldId id="283" r:id="rId13"/>
    <p:sldId id="298" r:id="rId14"/>
    <p:sldId id="303" r:id="rId15"/>
    <p:sldId id="293" r:id="rId16"/>
    <p:sldId id="285" r:id="rId17"/>
    <p:sldId id="287" r:id="rId18"/>
    <p:sldId id="299" r:id="rId19"/>
    <p:sldId id="292" r:id="rId20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2F8F5-00B4-4F4A-A3D9-F0A3A3EB54EC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1BCCC-2A08-4529-9250-559EAECCE7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451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1BCCC-2A08-4529-9250-559EAECCE7C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82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1BCCC-2A08-4529-9250-559EAECCE7C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4796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362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778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191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구역 머리글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3568" y="2636914"/>
            <a:ext cx="7772400" cy="1362075"/>
          </a:xfrm>
        </p:spPr>
        <p:txBody>
          <a:bodyPr/>
          <a:lstStyle>
            <a:lvl1pPr algn="ctr">
              <a:defRPr sz="3900" b="0" cap="all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0164B-D001-49BF-ADB6-72BE1E302B57}" type="datetimeFigureOut">
              <a:rPr lang="ko-KR" altLang="en-US"/>
              <a:pPr>
                <a:defRPr/>
              </a:pPr>
              <a:t>2023-03-20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E59A-12D8-4419-BAAC-521EBA5D7DB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2502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113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776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744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747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01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21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2474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902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B0D43-C0AA-47A8-B978-5E1DAAD5B206}" type="datetimeFigureOut">
              <a:rPr lang="ko-KR" altLang="en-US" smtClean="0"/>
              <a:t>2023-03-20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C58DF-A873-41A9-8A71-44C7075EFCC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107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7.jp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jpeg"/><Relationship Id="rId7" Type="http://schemas.openxmlformats.org/officeDocument/2006/relationships/image" Target="../media/image7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11" Type="http://schemas.openxmlformats.org/officeDocument/2006/relationships/image" Target="../media/image70.jpeg"/><Relationship Id="rId5" Type="http://schemas.openxmlformats.org/officeDocument/2006/relationships/image" Target="../media/image65.jpeg"/><Relationship Id="rId10" Type="http://schemas.openxmlformats.org/officeDocument/2006/relationships/image" Target="../media/image69.jpeg"/><Relationship Id="rId4" Type="http://schemas.openxmlformats.org/officeDocument/2006/relationships/image" Target="../media/image64.jpeg"/><Relationship Id="rId9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jpeg"/><Relationship Id="rId7" Type="http://schemas.openxmlformats.org/officeDocument/2006/relationships/image" Target="../media/image7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97.jpeg"/><Relationship Id="rId7" Type="http://schemas.openxmlformats.org/officeDocument/2006/relationships/image" Target="../media/image7.jpg"/><Relationship Id="rId12" Type="http://schemas.openxmlformats.org/officeDocument/2006/relationships/image" Target="../media/image105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11" Type="http://schemas.openxmlformats.org/officeDocument/2006/relationships/image" Target="../media/image104.jpeg"/><Relationship Id="rId5" Type="http://schemas.openxmlformats.org/officeDocument/2006/relationships/image" Target="../media/image99.jpe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image" Target="../media/image98.pn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10.jpeg"/><Relationship Id="rId7" Type="http://schemas.openxmlformats.org/officeDocument/2006/relationships/image" Target="../media/image105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5" Type="http://schemas.openxmlformats.org/officeDocument/2006/relationships/image" Target="../media/image112.jpeg"/><Relationship Id="rId10" Type="http://schemas.openxmlformats.org/officeDocument/2006/relationships/image" Target="../media/image7.jpg"/><Relationship Id="rId4" Type="http://schemas.openxmlformats.org/officeDocument/2006/relationships/image" Target="../media/image111.jpeg"/><Relationship Id="rId9" Type="http://schemas.openxmlformats.org/officeDocument/2006/relationships/image" Target="../media/image1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7.jp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7.jp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91"/>
          <p:cNvSpPr txBox="1">
            <a:spLocks noChangeArrowheads="1"/>
          </p:cNvSpPr>
          <p:nvPr/>
        </p:nvSpPr>
        <p:spPr bwMode="auto">
          <a:xfrm>
            <a:off x="323528" y="491942"/>
            <a:ext cx="1948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CONTENRS</a:t>
            </a:r>
            <a:endParaRPr kumimoji="0"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552" y="52272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</a:rPr>
              <a:t>Revision 2015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3"/>
          <a:stretch/>
        </p:blipFill>
        <p:spPr>
          <a:xfrm>
            <a:off x="0" y="1196752"/>
            <a:ext cx="3764872" cy="5661248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3"/>
          <a:stretch/>
        </p:blipFill>
        <p:spPr>
          <a:xfrm rot="10800000">
            <a:off x="6484548" y="-3"/>
            <a:ext cx="2648190" cy="3982091"/>
          </a:xfrm>
          <a:prstGeom prst="rect">
            <a:avLst/>
          </a:prstGeom>
        </p:spPr>
      </p:pic>
      <p:sp>
        <p:nvSpPr>
          <p:cNvPr id="23" name="부제목 7"/>
          <p:cNvSpPr txBox="1">
            <a:spLocks/>
          </p:cNvSpPr>
          <p:nvPr/>
        </p:nvSpPr>
        <p:spPr>
          <a:xfrm>
            <a:off x="1357122" y="1981084"/>
            <a:ext cx="6429756" cy="829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ko-KR" sz="4800" b="1" dirty="0">
                <a:latin typeface="+mj-lt"/>
              </a:rPr>
              <a:t>COMPANY PROFILE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3" y="480818"/>
            <a:ext cx="4243054" cy="97634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46300885-0ACD-8F78-FEC2-8598E8647F60}"/>
              </a:ext>
            </a:extLst>
          </p:cNvPr>
          <p:cNvSpPr/>
          <p:nvPr/>
        </p:nvSpPr>
        <p:spPr>
          <a:xfrm>
            <a:off x="2457261" y="5445224"/>
            <a:ext cx="4540708" cy="11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95690">
              <a:lnSpc>
                <a:spcPct val="150000"/>
              </a:lnSpc>
              <a:defRPr/>
            </a:pPr>
            <a:r>
              <a:rPr lang="en-US" altLang="ko-KR" sz="1600" b="1" dirty="0">
                <a:solidFill>
                  <a:schemeClr val="accent6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Revision3.1 2023</a:t>
            </a:r>
          </a:p>
          <a:p>
            <a:pPr algn="ctr" defTabSz="995690">
              <a:lnSpc>
                <a:spcPct val="150000"/>
              </a:lnSpc>
              <a:defRPr/>
            </a:pP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경기도 화성시 </a:t>
            </a:r>
            <a:r>
              <a:rPr lang="ko-KR" altLang="en-US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팔탄면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lang="ko-KR" altLang="en-US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율암길</a:t>
            </a:r>
            <a:r>
              <a:rPr lang="ko-KR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238-3</a:t>
            </a:r>
          </a:p>
          <a:p>
            <a:pPr algn="ctr" defTabSz="995690">
              <a:lnSpc>
                <a:spcPct val="150000"/>
              </a:lnSpc>
              <a:defRPr/>
            </a:pPr>
            <a:r>
              <a:rPr lang="en-US" altLang="ko-KR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TEL : 031) 352-5546 FAX : 031) 352-5514</a:t>
            </a:r>
          </a:p>
        </p:txBody>
      </p:sp>
    </p:spTree>
    <p:extLst>
      <p:ext uri="{BB962C8B-B14F-4D97-AF65-F5344CB8AC3E}">
        <p14:creationId xmlns:p14="http://schemas.microsoft.com/office/powerpoint/2010/main" val="1433199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2-1. </a:t>
            </a:r>
            <a:r>
              <a:rPr lang="ko-KR" altLang="en-US" sz="2000" b="1" spc="300" dirty="0"/>
              <a:t>주요 생산 설비</a:t>
            </a:r>
            <a:endParaRPr sz="2000" b="1" spc="300" dirty="0"/>
          </a:p>
        </p:txBody>
      </p:sp>
      <p:graphicFrame>
        <p:nvGraphicFramePr>
          <p:cNvPr id="9" name="Group 3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275999"/>
              </p:ext>
            </p:extLst>
          </p:nvPr>
        </p:nvGraphicFramePr>
        <p:xfrm>
          <a:off x="573485" y="1124743"/>
          <a:ext cx="7997029" cy="2592287"/>
        </p:xfrm>
        <a:graphic>
          <a:graphicData uri="http://schemas.openxmlformats.org/drawingml/2006/table">
            <a:tbl>
              <a:tblPr/>
              <a:tblGrid>
                <a:gridCol w="94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67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설비명</a:t>
                      </a:r>
                      <a:endParaRPr kumimoji="1" lang="ko-KR" altLang="en-US" sz="1100" b="1" i="0" u="none" strike="noStrike" cap="none" spc="30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제조회사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831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금형가공</a:t>
                      </a:r>
                      <a:endParaRPr kumimoji="1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설비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성형연삭기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우신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18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콘타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회전정밀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95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밀링머신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일동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3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드릴머신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삼천리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우신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Group 3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7273908"/>
              </p:ext>
            </p:extLst>
          </p:nvPr>
        </p:nvGraphicFramePr>
        <p:xfrm>
          <a:off x="551193" y="3933056"/>
          <a:ext cx="7997029" cy="2592287"/>
        </p:xfrm>
        <a:graphic>
          <a:graphicData uri="http://schemas.openxmlformats.org/drawingml/2006/table">
            <a:tbl>
              <a:tblPr/>
              <a:tblGrid>
                <a:gridCol w="94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2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설비명</a:t>
                      </a:r>
                      <a:endParaRPr kumimoji="1" lang="ko-KR" altLang="en-US" sz="1100" b="1" i="0" u="none" strike="noStrike" cap="none" spc="30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제조회사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205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용접가공</a:t>
                      </a:r>
                      <a:endParaRPr kumimoji="1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설비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알곤용접기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조흥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CO2 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용접기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조흥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2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SPOT 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용접기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조엘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0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용접기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조흥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20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연마기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우신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3691" y="4926365"/>
            <a:ext cx="1371644" cy="133600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r="20000"/>
          <a:stretch/>
        </p:blipFill>
        <p:spPr>
          <a:xfrm rot="5400000">
            <a:off x="6545639" y="4280222"/>
            <a:ext cx="1371642" cy="262829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3969" r="5792" b="4622"/>
          <a:stretch/>
        </p:blipFill>
        <p:spPr>
          <a:xfrm rot="5400000">
            <a:off x="4254988" y="2422016"/>
            <a:ext cx="1149118" cy="63289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7506" r="8476"/>
          <a:stretch/>
        </p:blipFill>
        <p:spPr>
          <a:xfrm rot="16200000">
            <a:off x="4979616" y="2380424"/>
            <a:ext cx="1149117" cy="72008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t="16286" r="19002" b="8483"/>
          <a:stretch/>
        </p:blipFill>
        <p:spPr>
          <a:xfrm>
            <a:off x="5923513" y="2165905"/>
            <a:ext cx="1910334" cy="114067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6095" r="29512" b="19324"/>
          <a:stretch/>
        </p:blipFill>
        <p:spPr>
          <a:xfrm rot="5400000">
            <a:off x="7641681" y="2383549"/>
            <a:ext cx="1120999" cy="69859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BF0B4D6-DE63-4081-B720-52E888E1F3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0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2-1. </a:t>
            </a:r>
            <a:r>
              <a:rPr lang="ko-KR" altLang="en-US" sz="2000" b="1" spc="300" dirty="0"/>
              <a:t>주요 생산 설비</a:t>
            </a:r>
            <a:endParaRPr sz="2000" b="1" spc="300" dirty="0"/>
          </a:p>
        </p:txBody>
      </p:sp>
      <p:graphicFrame>
        <p:nvGraphicFramePr>
          <p:cNvPr id="10" name="Group 3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617033"/>
              </p:ext>
            </p:extLst>
          </p:nvPr>
        </p:nvGraphicFramePr>
        <p:xfrm>
          <a:off x="573485" y="1109094"/>
          <a:ext cx="3494459" cy="2858308"/>
        </p:xfrm>
        <a:graphic>
          <a:graphicData uri="http://schemas.openxmlformats.org/drawingml/2006/table">
            <a:tbl>
              <a:tblPr/>
              <a:tblGrid>
                <a:gridCol w="768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6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설비명</a:t>
                      </a:r>
                      <a:endParaRPr kumimoji="1" lang="ko-KR" altLang="en-US" sz="1100" b="1" i="0" u="none" strike="noStrike" cap="none" spc="30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제조회사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14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계측장비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디지털 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버니어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캘리퍼스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200mm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Mitutuyo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디지털 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버니어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1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캘리퍼스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300mm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Mitutuyo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DIGIMATIC INDICATOR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Mitutuyo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1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버니어캘리퍼스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300mm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Mitutuyo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81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디지털 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하이트게이지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600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Mitutuyo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81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각도기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915252"/>
                  </a:ext>
                </a:extLst>
              </a:tr>
            </a:tbl>
          </a:graphicData>
        </a:graphic>
      </p:graphicFrame>
      <p:graphicFrame>
        <p:nvGraphicFramePr>
          <p:cNvPr id="11" name="Group 3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818044"/>
              </p:ext>
            </p:extLst>
          </p:nvPr>
        </p:nvGraphicFramePr>
        <p:xfrm>
          <a:off x="573485" y="4293096"/>
          <a:ext cx="7997029" cy="2107870"/>
        </p:xfrm>
        <a:graphic>
          <a:graphicData uri="http://schemas.openxmlformats.org/drawingml/2006/table">
            <a:tbl>
              <a:tblPr/>
              <a:tblGrid>
                <a:gridCol w="94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설비명</a:t>
                      </a:r>
                      <a:endParaRPr kumimoji="1" lang="ko-KR" altLang="en-US" sz="1100" b="1" i="0" u="none" strike="noStrike" cap="none" spc="30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제조회사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79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레이져</a:t>
                      </a:r>
                      <a:endParaRPr kumimoji="1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용접기</a:t>
                      </a:r>
                      <a:endParaRPr kumimoji="1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레이져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용접기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1SET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엘림하이텍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79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조각기</a:t>
                      </a:r>
                      <a:endParaRPr kumimoji="1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F24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1SET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5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협성</a:t>
                      </a:r>
                      <a:endParaRPr kumimoji="1" lang="ko-KR" altLang="ko-KR" sz="105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568757"/>
                  </a:ext>
                </a:extLst>
              </a:tr>
            </a:tbl>
          </a:graphicData>
        </a:graphic>
      </p:graphicFrame>
      <p:pic>
        <p:nvPicPr>
          <p:cNvPr id="13" name="그림 12">
            <a:extLst>
              <a:ext uri="{FF2B5EF4-FFF2-40B4-BE49-F238E27FC236}">
                <a16:creationId xmlns:a16="http://schemas.microsoft.com/office/drawing/2014/main" id="{8B37B5E8-D0C8-4D27-93FD-0C8AC3F0CB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6176" r="4939" b="9055"/>
          <a:stretch/>
        </p:blipFill>
        <p:spPr>
          <a:xfrm>
            <a:off x="5796136" y="4845191"/>
            <a:ext cx="2592288" cy="1430407"/>
          </a:xfrm>
          <a:prstGeom prst="rect">
            <a:avLst/>
          </a:prstGeom>
        </p:spPr>
      </p:pic>
      <p:pic>
        <p:nvPicPr>
          <p:cNvPr id="7" name="그림 6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2976F35C-CBFF-481A-9212-C3A8ACC32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5234" y="4845191"/>
            <a:ext cx="968893" cy="1421350"/>
          </a:xfrm>
          <a:prstGeom prst="rect">
            <a:avLst/>
          </a:prstGeom>
        </p:spPr>
      </p:pic>
      <p:graphicFrame>
        <p:nvGraphicFramePr>
          <p:cNvPr id="23" name="Group 346">
            <a:extLst>
              <a:ext uri="{FF2B5EF4-FFF2-40B4-BE49-F238E27FC236}">
                <a16:creationId xmlns:a16="http://schemas.microsoft.com/office/drawing/2014/main" id="{5F4571D5-A6C1-45B9-94DE-D5062A903E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09313"/>
              </p:ext>
            </p:extLst>
          </p:nvPr>
        </p:nvGraphicFramePr>
        <p:xfrm>
          <a:off x="4211556" y="1118243"/>
          <a:ext cx="4358554" cy="2858306"/>
        </p:xfrm>
        <a:graphic>
          <a:graphicData uri="http://schemas.openxmlformats.org/drawingml/2006/table">
            <a:tbl>
              <a:tblPr/>
              <a:tblGrid>
                <a:gridCol w="646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4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4218">
                  <a:extLst>
                    <a:ext uri="{9D8B030D-6E8A-4147-A177-3AD203B41FA5}">
                      <a16:colId xmlns:a16="http://schemas.microsoft.com/office/drawing/2014/main" val="1814665771"/>
                    </a:ext>
                  </a:extLst>
                </a:gridCol>
              </a:tblGrid>
              <a:tr h="395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설비명</a:t>
                      </a:r>
                      <a:endParaRPr kumimoji="1" lang="ko-KR" altLang="en-US" sz="1100" b="1" i="0" u="none" strike="noStrike" cap="none" spc="30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제조회사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62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용접기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스폿용접기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1SET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백상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16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자동</a:t>
                      </a:r>
                      <a:endParaRPr kumimoji="1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용접기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1SET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백상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915252"/>
                  </a:ext>
                </a:extLst>
              </a:tr>
            </a:tbl>
          </a:graphicData>
        </a:graphic>
      </p:graphicFrame>
      <p:pic>
        <p:nvPicPr>
          <p:cNvPr id="14" name="그림 13" descr="텍스트, 실내, 바닥, 혼잡한이(가) 표시된 사진&#10;&#10;자동 생성된 설명">
            <a:extLst>
              <a:ext uri="{FF2B5EF4-FFF2-40B4-BE49-F238E27FC236}">
                <a16:creationId xmlns:a16="http://schemas.microsoft.com/office/drawing/2014/main" id="{C2D8374A-D372-4F2A-B409-FF3DE07396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3" t="31013" r="1093" b="20416"/>
          <a:stretch/>
        </p:blipFill>
        <p:spPr>
          <a:xfrm>
            <a:off x="7278718" y="1546960"/>
            <a:ext cx="1197500" cy="115406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4BB32C16-CD93-4918-89FD-A3322A541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  <p:pic>
        <p:nvPicPr>
          <p:cNvPr id="4" name="그림 3" descr="실내이(가) 표시된 사진&#10;&#10;자동 생성된 설명">
            <a:extLst>
              <a:ext uri="{FF2B5EF4-FFF2-40B4-BE49-F238E27FC236}">
                <a16:creationId xmlns:a16="http://schemas.microsoft.com/office/drawing/2014/main" id="{33513CC5-F15B-5315-1CA3-34717704B4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5" b="39361"/>
          <a:stretch/>
        </p:blipFill>
        <p:spPr>
          <a:xfrm>
            <a:off x="7294256" y="2828860"/>
            <a:ext cx="1206735" cy="10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65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2-2. </a:t>
            </a:r>
            <a:r>
              <a:rPr lang="ko-KR" altLang="en-US" sz="2000" b="1" spc="300" dirty="0"/>
              <a:t>주요생산품</a:t>
            </a:r>
            <a:endParaRPr sz="2000" b="1" spc="600" dirty="0"/>
          </a:p>
        </p:txBody>
      </p:sp>
      <p:sp>
        <p:nvSpPr>
          <p:cNvPr id="7" name="모서리가 둥근 직사각형 25"/>
          <p:cNvSpPr/>
          <p:nvPr/>
        </p:nvSpPr>
        <p:spPr bwMode="auto">
          <a:xfrm>
            <a:off x="438480" y="1213140"/>
            <a:ext cx="2621352" cy="411163"/>
          </a:xfrm>
          <a:custGeom>
            <a:avLst/>
            <a:gdLst/>
            <a:ahLst/>
            <a:cxnLst/>
            <a:rect l="l" t="t" r="r" b="b"/>
            <a:pathLst>
              <a:path w="2590419" h="377238">
                <a:moveTo>
                  <a:pt x="62874" y="0"/>
                </a:moveTo>
                <a:lnTo>
                  <a:pt x="2527545" y="0"/>
                </a:lnTo>
                <a:cubicBezTo>
                  <a:pt x="2562269" y="0"/>
                  <a:pt x="2590419" y="28150"/>
                  <a:pt x="2590419" y="62874"/>
                </a:cubicBezTo>
                <a:lnTo>
                  <a:pt x="2590419" y="211015"/>
                </a:lnTo>
                <a:lnTo>
                  <a:pt x="2320323" y="211015"/>
                </a:lnTo>
                <a:cubicBezTo>
                  <a:pt x="2285599" y="211015"/>
                  <a:pt x="2257449" y="239165"/>
                  <a:pt x="2257449" y="273889"/>
                </a:cubicBezTo>
                <a:lnTo>
                  <a:pt x="2257449" y="377238"/>
                </a:lnTo>
                <a:lnTo>
                  <a:pt x="62874" y="377238"/>
                </a:lnTo>
                <a:cubicBezTo>
                  <a:pt x="28150" y="377238"/>
                  <a:pt x="0" y="349088"/>
                  <a:pt x="0" y="314364"/>
                </a:cubicBezTo>
                <a:lnTo>
                  <a:pt x="0" y="62874"/>
                </a:lnTo>
                <a:cubicBezTo>
                  <a:pt x="0" y="28150"/>
                  <a:pt x="28150" y="0"/>
                  <a:pt x="62874" y="0"/>
                </a:cubicBezTo>
                <a:close/>
              </a:path>
            </a:pathLst>
          </a:custGeom>
          <a:solidFill>
            <a:srgbClr val="2DB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 b="1"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593766" y="1265525"/>
            <a:ext cx="1955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도로공사 </a:t>
            </a:r>
            <a:r>
              <a:rPr lang="ko-KR" altLang="en-US" sz="1200" b="1" dirty="0" err="1">
                <a:solidFill>
                  <a:schemeClr val="bg1"/>
                </a:solidFill>
                <a:latin typeface="+mn-ea"/>
              </a:rPr>
              <a:t>함체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 관련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CASE</a:t>
            </a:r>
            <a:endParaRPr lang="ko-KR" altLang="en-US" sz="12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aphicFrame>
        <p:nvGraphicFramePr>
          <p:cNvPr id="9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40609"/>
              </p:ext>
            </p:extLst>
          </p:nvPr>
        </p:nvGraphicFramePr>
        <p:xfrm>
          <a:off x="4788024" y="1767666"/>
          <a:ext cx="3872120" cy="4541654"/>
        </p:xfrm>
        <a:graphic>
          <a:graphicData uri="http://schemas.openxmlformats.org/drawingml/2006/table">
            <a:tbl>
              <a:tblPr/>
              <a:tblGrid>
                <a:gridCol w="193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691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4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그룹 14"/>
          <p:cNvGrpSpPr>
            <a:grpSpLocks/>
          </p:cNvGrpSpPr>
          <p:nvPr/>
        </p:nvGrpSpPr>
        <p:grpSpPr bwMode="auto">
          <a:xfrm>
            <a:off x="5066517" y="1213140"/>
            <a:ext cx="2529820" cy="411163"/>
            <a:chOff x="5851525" y="1692398"/>
            <a:chExt cx="2318324" cy="411271"/>
          </a:xfrm>
        </p:grpSpPr>
        <p:sp>
          <p:nvSpPr>
            <p:cNvPr id="11" name="모서리가 둥근 직사각형 25"/>
            <p:cNvSpPr/>
            <p:nvPr/>
          </p:nvSpPr>
          <p:spPr>
            <a:xfrm>
              <a:off x="5851525" y="1692398"/>
              <a:ext cx="2318324" cy="411271"/>
            </a:xfrm>
            <a:custGeom>
              <a:avLst/>
              <a:gdLst/>
              <a:ahLst/>
              <a:cxnLst/>
              <a:rect l="l" t="t" r="r" b="b"/>
              <a:pathLst>
                <a:path w="2590419" h="377238">
                  <a:moveTo>
                    <a:pt x="62874" y="0"/>
                  </a:moveTo>
                  <a:lnTo>
                    <a:pt x="2527545" y="0"/>
                  </a:lnTo>
                  <a:cubicBezTo>
                    <a:pt x="2562269" y="0"/>
                    <a:pt x="2590419" y="28150"/>
                    <a:pt x="2590419" y="62874"/>
                  </a:cubicBezTo>
                  <a:lnTo>
                    <a:pt x="2590419" y="211015"/>
                  </a:lnTo>
                  <a:lnTo>
                    <a:pt x="2320323" y="211015"/>
                  </a:lnTo>
                  <a:cubicBezTo>
                    <a:pt x="2285599" y="211015"/>
                    <a:pt x="2257449" y="239165"/>
                    <a:pt x="2257449" y="273889"/>
                  </a:cubicBezTo>
                  <a:lnTo>
                    <a:pt x="2257449" y="377238"/>
                  </a:lnTo>
                  <a:lnTo>
                    <a:pt x="62874" y="377238"/>
                  </a:lnTo>
                  <a:cubicBezTo>
                    <a:pt x="28150" y="377238"/>
                    <a:pt x="0" y="349088"/>
                    <a:pt x="0" y="314364"/>
                  </a:cubicBezTo>
                  <a:lnTo>
                    <a:pt x="0" y="62874"/>
                  </a:lnTo>
                  <a:cubicBezTo>
                    <a:pt x="0" y="28150"/>
                    <a:pt x="28150" y="0"/>
                    <a:pt x="62874" y="0"/>
                  </a:cubicBezTo>
                  <a:close/>
                </a:path>
              </a:pathLst>
            </a:custGeom>
            <a:solidFill>
              <a:srgbClr val="8F7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024076" y="1744798"/>
              <a:ext cx="1742517" cy="2770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spcBef>
                  <a:spcPct val="20000"/>
                </a:spcBef>
                <a:buClr>
                  <a:schemeClr val="hlink"/>
                </a:buClr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+mn-ea"/>
                  <a:ea typeface="+mn-ea"/>
                </a:rPr>
                <a:t>광고홍보 관련제품 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CASE</a:t>
              </a:r>
              <a:endParaRPr lang="ko-KR" altLang="en-US" sz="12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r="32531"/>
          <a:stretch/>
        </p:blipFill>
        <p:spPr>
          <a:xfrm rot="5400000">
            <a:off x="5369846" y="1280736"/>
            <a:ext cx="2671437" cy="3797758"/>
          </a:xfrm>
          <a:prstGeom prst="rect">
            <a:avLst/>
          </a:prstGeom>
        </p:spPr>
      </p:pic>
      <p:graphicFrame>
        <p:nvGraphicFramePr>
          <p:cNvPr id="14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06592"/>
              </p:ext>
            </p:extLst>
          </p:nvPr>
        </p:nvGraphicFramePr>
        <p:xfrm>
          <a:off x="350151" y="1772816"/>
          <a:ext cx="4238090" cy="4541654"/>
        </p:xfrm>
        <a:graphic>
          <a:graphicData uri="http://schemas.openxmlformats.org/drawingml/2006/table">
            <a:tbl>
              <a:tblPr/>
              <a:tblGrid>
                <a:gridCol w="2119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339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2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7" t="11306" r="21998" b="3352"/>
          <a:stretch/>
        </p:blipFill>
        <p:spPr>
          <a:xfrm rot="5400000">
            <a:off x="-48818" y="2257086"/>
            <a:ext cx="2592289" cy="176590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39354" r="44592"/>
          <a:stretch/>
        </p:blipFill>
        <p:spPr>
          <a:xfrm rot="5400000">
            <a:off x="2029615" y="4458408"/>
            <a:ext cx="1671636" cy="176441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3195" y="4336626"/>
            <a:ext cx="1580565" cy="221358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t="31480" r="31546" b="320"/>
          <a:stretch/>
        </p:blipFill>
        <p:spPr>
          <a:xfrm rot="5400000">
            <a:off x="6986874" y="4616134"/>
            <a:ext cx="1580565" cy="165457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  <p:pic>
        <p:nvPicPr>
          <p:cNvPr id="6" name="그림 5" descr="실내, 침대, 벽, 가구이(가) 표시된 사진&#10;&#10;자동 생성된 설명">
            <a:extLst>
              <a:ext uri="{FF2B5EF4-FFF2-40B4-BE49-F238E27FC236}">
                <a16:creationId xmlns:a16="http://schemas.microsoft.com/office/drawing/2014/main" id="{1F1AA1F9-8342-9983-12B3-25039043AA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r="23867" b="35951"/>
          <a:stretch/>
        </p:blipFill>
        <p:spPr>
          <a:xfrm>
            <a:off x="2188347" y="1843895"/>
            <a:ext cx="2341827" cy="2600356"/>
          </a:xfrm>
          <a:prstGeom prst="rect">
            <a:avLst/>
          </a:prstGeom>
        </p:spPr>
      </p:pic>
      <p:pic>
        <p:nvPicPr>
          <p:cNvPr id="22" name="그림 21" descr="텍스트, 실내, 오븐, 열기이(가) 표시된 사진&#10;&#10;자동 생성된 설명">
            <a:extLst>
              <a:ext uri="{FF2B5EF4-FFF2-40B4-BE49-F238E27FC236}">
                <a16:creationId xmlns:a16="http://schemas.microsoft.com/office/drawing/2014/main" id="{F70011F6-1F88-AE9B-607A-152F0CCE75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8001"/>
          <a:stretch/>
        </p:blipFill>
        <p:spPr>
          <a:xfrm>
            <a:off x="3805989" y="4515331"/>
            <a:ext cx="766010" cy="1662770"/>
          </a:xfrm>
          <a:prstGeom prst="rect">
            <a:avLst/>
          </a:prstGeom>
        </p:spPr>
      </p:pic>
      <p:pic>
        <p:nvPicPr>
          <p:cNvPr id="24" name="그림 23" descr="실내, 주방기기이(가) 표시된 사진&#10;&#10;자동 생성된 설명">
            <a:extLst>
              <a:ext uri="{FF2B5EF4-FFF2-40B4-BE49-F238E27FC236}">
                <a16:creationId xmlns:a16="http://schemas.microsoft.com/office/drawing/2014/main" id="{AE1E0EE1-97BE-F0C6-5C49-E2004EEC39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8" b="32224"/>
          <a:stretch/>
        </p:blipFill>
        <p:spPr>
          <a:xfrm>
            <a:off x="364373" y="4507263"/>
            <a:ext cx="1572771" cy="1671638"/>
          </a:xfrm>
          <a:prstGeom prst="rect">
            <a:avLst/>
          </a:prstGeom>
        </p:spPr>
      </p:pic>
      <p:pic>
        <p:nvPicPr>
          <p:cNvPr id="28" name="그림 27" descr="오래된이(가) 표시된 사진&#10;&#10;자동 생성된 설명">
            <a:extLst>
              <a:ext uri="{FF2B5EF4-FFF2-40B4-BE49-F238E27FC236}">
                <a16:creationId xmlns:a16="http://schemas.microsoft.com/office/drawing/2014/main" id="{3167B1FB-02B8-8CE7-7564-54E8677EDE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9103" r="10800" b="30050"/>
          <a:stretch/>
        </p:blipFill>
        <p:spPr>
          <a:xfrm>
            <a:off x="1705116" y="3857917"/>
            <a:ext cx="807674" cy="11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19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2-2. </a:t>
            </a:r>
            <a:r>
              <a:rPr lang="ko-KR" altLang="en-US" sz="2000" b="1" spc="300" dirty="0"/>
              <a:t>주요생산품</a:t>
            </a:r>
            <a:endParaRPr sz="2000" b="1" spc="600" dirty="0"/>
          </a:p>
        </p:txBody>
      </p:sp>
      <p:graphicFrame>
        <p:nvGraphicFramePr>
          <p:cNvPr id="1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158239"/>
              </p:ext>
            </p:extLst>
          </p:nvPr>
        </p:nvGraphicFramePr>
        <p:xfrm>
          <a:off x="405919" y="1916832"/>
          <a:ext cx="2746460" cy="4352376"/>
        </p:xfrm>
        <a:graphic>
          <a:graphicData uri="http://schemas.openxmlformats.org/drawingml/2006/table">
            <a:tbl>
              <a:tblPr/>
              <a:tblGrid>
                <a:gridCol w="2746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52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모서리가 둥근 직사각형 25"/>
          <p:cNvSpPr/>
          <p:nvPr/>
        </p:nvSpPr>
        <p:spPr bwMode="auto">
          <a:xfrm>
            <a:off x="438480" y="1213140"/>
            <a:ext cx="2621352" cy="411163"/>
          </a:xfrm>
          <a:custGeom>
            <a:avLst/>
            <a:gdLst/>
            <a:ahLst/>
            <a:cxnLst/>
            <a:rect l="l" t="t" r="r" b="b"/>
            <a:pathLst>
              <a:path w="2590419" h="377238">
                <a:moveTo>
                  <a:pt x="62874" y="0"/>
                </a:moveTo>
                <a:lnTo>
                  <a:pt x="2527545" y="0"/>
                </a:lnTo>
                <a:cubicBezTo>
                  <a:pt x="2562269" y="0"/>
                  <a:pt x="2590419" y="28150"/>
                  <a:pt x="2590419" y="62874"/>
                </a:cubicBezTo>
                <a:lnTo>
                  <a:pt x="2590419" y="211015"/>
                </a:lnTo>
                <a:lnTo>
                  <a:pt x="2320323" y="211015"/>
                </a:lnTo>
                <a:cubicBezTo>
                  <a:pt x="2285599" y="211015"/>
                  <a:pt x="2257449" y="239165"/>
                  <a:pt x="2257449" y="273889"/>
                </a:cubicBezTo>
                <a:lnTo>
                  <a:pt x="2257449" y="377238"/>
                </a:lnTo>
                <a:lnTo>
                  <a:pt x="62874" y="377238"/>
                </a:lnTo>
                <a:cubicBezTo>
                  <a:pt x="28150" y="377238"/>
                  <a:pt x="0" y="349088"/>
                  <a:pt x="0" y="314364"/>
                </a:cubicBezTo>
                <a:lnTo>
                  <a:pt x="0" y="62874"/>
                </a:lnTo>
                <a:cubicBezTo>
                  <a:pt x="0" y="28150"/>
                  <a:pt x="28150" y="0"/>
                  <a:pt x="62874" y="0"/>
                </a:cubicBezTo>
                <a:close/>
              </a:path>
            </a:pathLst>
          </a:custGeom>
          <a:solidFill>
            <a:srgbClr val="2DB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 b="1"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879103" y="1265525"/>
            <a:ext cx="1385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공기청정기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CASE</a:t>
            </a:r>
            <a:endParaRPr lang="ko-KR" altLang="en-US" sz="12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pSp>
        <p:nvGrpSpPr>
          <p:cNvPr id="17" name="그룹 14">
            <a:extLst>
              <a:ext uri="{FF2B5EF4-FFF2-40B4-BE49-F238E27FC236}">
                <a16:creationId xmlns:a16="http://schemas.microsoft.com/office/drawing/2014/main" id="{02376AAF-F1C4-4F91-A9DB-728C0D40DC5A}"/>
              </a:ext>
            </a:extLst>
          </p:cNvPr>
          <p:cNvGrpSpPr>
            <a:grpSpLocks/>
          </p:cNvGrpSpPr>
          <p:nvPr/>
        </p:nvGrpSpPr>
        <p:grpSpPr bwMode="auto">
          <a:xfrm>
            <a:off x="3380724" y="1185007"/>
            <a:ext cx="5324796" cy="411163"/>
            <a:chOff x="4690007" y="1692398"/>
            <a:chExt cx="2318324" cy="411271"/>
          </a:xfrm>
          <a:solidFill>
            <a:srgbClr val="DE9910"/>
          </a:solidFill>
        </p:grpSpPr>
        <p:sp>
          <p:nvSpPr>
            <p:cNvPr id="18" name="모서리가 둥근 직사각형 25">
              <a:extLst>
                <a:ext uri="{FF2B5EF4-FFF2-40B4-BE49-F238E27FC236}">
                  <a16:creationId xmlns:a16="http://schemas.microsoft.com/office/drawing/2014/main" id="{AF240640-AF1E-4474-A5D5-E9F20FB80D9C}"/>
                </a:ext>
              </a:extLst>
            </p:cNvPr>
            <p:cNvSpPr/>
            <p:nvPr/>
          </p:nvSpPr>
          <p:spPr>
            <a:xfrm>
              <a:off x="4690007" y="1692398"/>
              <a:ext cx="2318324" cy="411271"/>
            </a:xfrm>
            <a:custGeom>
              <a:avLst/>
              <a:gdLst/>
              <a:ahLst/>
              <a:cxnLst/>
              <a:rect l="l" t="t" r="r" b="b"/>
              <a:pathLst>
                <a:path w="2590419" h="377238">
                  <a:moveTo>
                    <a:pt x="62874" y="0"/>
                  </a:moveTo>
                  <a:lnTo>
                    <a:pt x="2527545" y="0"/>
                  </a:lnTo>
                  <a:cubicBezTo>
                    <a:pt x="2562269" y="0"/>
                    <a:pt x="2590419" y="28150"/>
                    <a:pt x="2590419" y="62874"/>
                  </a:cubicBezTo>
                  <a:lnTo>
                    <a:pt x="2590419" y="211015"/>
                  </a:lnTo>
                  <a:lnTo>
                    <a:pt x="2320323" y="211015"/>
                  </a:lnTo>
                  <a:cubicBezTo>
                    <a:pt x="2285599" y="211015"/>
                    <a:pt x="2257449" y="239165"/>
                    <a:pt x="2257449" y="273889"/>
                  </a:cubicBezTo>
                  <a:lnTo>
                    <a:pt x="2257449" y="377238"/>
                  </a:lnTo>
                  <a:lnTo>
                    <a:pt x="62874" y="377238"/>
                  </a:lnTo>
                  <a:cubicBezTo>
                    <a:pt x="28150" y="377238"/>
                    <a:pt x="0" y="349088"/>
                    <a:pt x="0" y="314364"/>
                  </a:cubicBezTo>
                  <a:lnTo>
                    <a:pt x="0" y="62874"/>
                  </a:lnTo>
                  <a:cubicBezTo>
                    <a:pt x="0" y="28150"/>
                    <a:pt x="28150" y="0"/>
                    <a:pt x="628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234FF90-D021-482B-8867-9CE06E8CF217}"/>
                </a:ext>
              </a:extLst>
            </p:cNvPr>
            <p:cNvSpPr/>
            <p:nvPr/>
          </p:nvSpPr>
          <p:spPr>
            <a:xfrm>
              <a:off x="5360186" y="1744796"/>
              <a:ext cx="707830" cy="27707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914400">
                <a:spcBef>
                  <a:spcPct val="20000"/>
                </a:spcBef>
                <a:buClr>
                  <a:schemeClr val="hlink"/>
                </a:buClr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가로등 </a:t>
              </a:r>
              <a:r>
                <a:rPr lang="ko-KR" altLang="en-US" sz="1200" b="1" dirty="0" err="1">
                  <a:solidFill>
                    <a:schemeClr val="bg1"/>
                  </a:solidFill>
                  <a:latin typeface="+mn-ea"/>
                </a:rPr>
                <a:t>폴대</a:t>
              </a: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&amp; 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  <a:ea typeface="+mn-ea"/>
                </a:rPr>
                <a:t>CASE</a:t>
              </a:r>
              <a:endParaRPr lang="ko-KR" altLang="en-US" sz="12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38A52EC5-AAFD-4C85-829D-460B1BA37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  <p:pic>
        <p:nvPicPr>
          <p:cNvPr id="6" name="그림 5" descr="텍스트, 컴퓨터이(가) 표시된 사진&#10;&#10;자동 생성된 설명">
            <a:extLst>
              <a:ext uri="{FF2B5EF4-FFF2-40B4-BE49-F238E27FC236}">
                <a16:creationId xmlns:a16="http://schemas.microsoft.com/office/drawing/2014/main" id="{9C32CCDD-5742-46A9-A45C-04DD6755F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2" b="14044"/>
          <a:stretch/>
        </p:blipFill>
        <p:spPr>
          <a:xfrm>
            <a:off x="405919" y="2194376"/>
            <a:ext cx="2759599" cy="3797288"/>
          </a:xfrm>
          <a:prstGeom prst="rect">
            <a:avLst/>
          </a:prstGeom>
        </p:spPr>
      </p:pic>
      <p:graphicFrame>
        <p:nvGraphicFramePr>
          <p:cNvPr id="26" name="Group 67">
            <a:extLst>
              <a:ext uri="{FF2B5EF4-FFF2-40B4-BE49-F238E27FC236}">
                <a16:creationId xmlns:a16="http://schemas.microsoft.com/office/drawing/2014/main" id="{37109793-6883-4015-95BE-C1115BC3A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579034"/>
              </p:ext>
            </p:extLst>
          </p:nvPr>
        </p:nvGraphicFramePr>
        <p:xfrm>
          <a:off x="3347864" y="1916832"/>
          <a:ext cx="5404139" cy="4352376"/>
        </p:xfrm>
        <a:graphic>
          <a:graphicData uri="http://schemas.openxmlformats.org/drawingml/2006/table">
            <a:tbl>
              <a:tblPr/>
              <a:tblGrid>
                <a:gridCol w="5404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52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그림 13" descr="하늘, 실외, 지붕이(가) 표시된 사진&#10;&#10;자동 생성된 설명">
            <a:extLst>
              <a:ext uri="{FF2B5EF4-FFF2-40B4-BE49-F238E27FC236}">
                <a16:creationId xmlns:a16="http://schemas.microsoft.com/office/drawing/2014/main" id="{07AF6EF4-1B2D-470D-A6ED-F1A1373DD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5" r="25818"/>
          <a:stretch/>
        </p:blipFill>
        <p:spPr>
          <a:xfrm>
            <a:off x="7309672" y="1950904"/>
            <a:ext cx="1395848" cy="4201876"/>
          </a:xfrm>
          <a:prstGeom prst="rect">
            <a:avLst/>
          </a:prstGeom>
        </p:spPr>
      </p:pic>
      <p:pic>
        <p:nvPicPr>
          <p:cNvPr id="9" name="그림 8" descr="실내이(가) 표시된 사진&#10;&#10;자동 생성된 설명">
            <a:extLst>
              <a:ext uri="{FF2B5EF4-FFF2-40B4-BE49-F238E27FC236}">
                <a16:creationId xmlns:a16="http://schemas.microsoft.com/office/drawing/2014/main" id="{D94E035C-6A9A-CF60-00F0-AC5719A16F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r="21824" b="7273"/>
          <a:stretch/>
        </p:blipFill>
        <p:spPr>
          <a:xfrm>
            <a:off x="5736209" y="3965105"/>
            <a:ext cx="1499284" cy="218767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60260ED-C2FA-E1FB-DFA5-D9FE58CC0D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4" r="19342"/>
          <a:stretch/>
        </p:blipFill>
        <p:spPr>
          <a:xfrm>
            <a:off x="5736167" y="1950904"/>
            <a:ext cx="1527021" cy="1980128"/>
          </a:xfrm>
          <a:prstGeom prst="rect">
            <a:avLst/>
          </a:prstGeom>
        </p:spPr>
      </p:pic>
      <p:pic>
        <p:nvPicPr>
          <p:cNvPr id="28" name="그림 27" descr="텍스트, 하늘, 대지, 실외이(가) 표시된 사진&#10;&#10;자동 생성된 설명">
            <a:extLst>
              <a:ext uri="{FF2B5EF4-FFF2-40B4-BE49-F238E27FC236}">
                <a16:creationId xmlns:a16="http://schemas.microsoft.com/office/drawing/2014/main" id="{455A0908-722A-A187-62ED-26634CE4BB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6951" r="23818" b="31685"/>
          <a:stretch/>
        </p:blipFill>
        <p:spPr>
          <a:xfrm>
            <a:off x="3354231" y="1950903"/>
            <a:ext cx="2330059" cy="4208382"/>
          </a:xfrm>
          <a:prstGeom prst="rect">
            <a:avLst/>
          </a:prstGeom>
        </p:spPr>
      </p:pic>
      <p:pic>
        <p:nvPicPr>
          <p:cNvPr id="4" name="그림 3" descr="실외, 대지, 지붕이(가) 표시된 사진&#10;&#10;자동 생성된 설명">
            <a:extLst>
              <a:ext uri="{FF2B5EF4-FFF2-40B4-BE49-F238E27FC236}">
                <a16:creationId xmlns:a16="http://schemas.microsoft.com/office/drawing/2014/main" id="{532F79F8-E376-9ED6-9F98-81E914E19A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2202" r="35067" b="32429"/>
          <a:stretch/>
        </p:blipFill>
        <p:spPr>
          <a:xfrm>
            <a:off x="3380724" y="4086053"/>
            <a:ext cx="1223477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그림 30" descr="텍스트이(가) 표시된 사진&#10;&#10;자동 생성된 설명">
            <a:extLst>
              <a:ext uri="{FF2B5EF4-FFF2-40B4-BE49-F238E27FC236}">
                <a16:creationId xmlns:a16="http://schemas.microsoft.com/office/drawing/2014/main" id="{68D6DF10-9F20-95B3-A878-8E34B55D62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5901" r="15755" b="34250"/>
          <a:stretch/>
        </p:blipFill>
        <p:spPr>
          <a:xfrm>
            <a:off x="6861704" y="3295197"/>
            <a:ext cx="895854" cy="18604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6542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2-2. </a:t>
            </a:r>
            <a:r>
              <a:rPr lang="ko-KR" altLang="en-US" sz="2000" b="1" spc="300" dirty="0"/>
              <a:t>주요생산품</a:t>
            </a:r>
            <a:endParaRPr sz="2000" b="1" spc="600" dirty="0"/>
          </a:p>
        </p:txBody>
      </p:sp>
      <p:graphicFrame>
        <p:nvGraphicFramePr>
          <p:cNvPr id="1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88636"/>
              </p:ext>
            </p:extLst>
          </p:nvPr>
        </p:nvGraphicFramePr>
        <p:xfrm>
          <a:off x="405918" y="1916832"/>
          <a:ext cx="8270537" cy="4352376"/>
        </p:xfrm>
        <a:graphic>
          <a:graphicData uri="http://schemas.openxmlformats.org/drawingml/2006/table">
            <a:tbl>
              <a:tblPr/>
              <a:tblGrid>
                <a:gridCol w="827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52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모서리가 둥근 직사각형 25"/>
          <p:cNvSpPr/>
          <p:nvPr/>
        </p:nvSpPr>
        <p:spPr bwMode="auto">
          <a:xfrm>
            <a:off x="438480" y="1213140"/>
            <a:ext cx="2621352" cy="411163"/>
          </a:xfrm>
          <a:custGeom>
            <a:avLst/>
            <a:gdLst/>
            <a:ahLst/>
            <a:cxnLst/>
            <a:rect l="l" t="t" r="r" b="b"/>
            <a:pathLst>
              <a:path w="2590419" h="377238">
                <a:moveTo>
                  <a:pt x="62874" y="0"/>
                </a:moveTo>
                <a:lnTo>
                  <a:pt x="2527545" y="0"/>
                </a:lnTo>
                <a:cubicBezTo>
                  <a:pt x="2562269" y="0"/>
                  <a:pt x="2590419" y="28150"/>
                  <a:pt x="2590419" y="62874"/>
                </a:cubicBezTo>
                <a:lnTo>
                  <a:pt x="2590419" y="211015"/>
                </a:lnTo>
                <a:lnTo>
                  <a:pt x="2320323" y="211015"/>
                </a:lnTo>
                <a:cubicBezTo>
                  <a:pt x="2285599" y="211015"/>
                  <a:pt x="2257449" y="239165"/>
                  <a:pt x="2257449" y="273889"/>
                </a:cubicBezTo>
                <a:lnTo>
                  <a:pt x="2257449" y="377238"/>
                </a:lnTo>
                <a:lnTo>
                  <a:pt x="62874" y="377238"/>
                </a:lnTo>
                <a:cubicBezTo>
                  <a:pt x="28150" y="377238"/>
                  <a:pt x="0" y="349088"/>
                  <a:pt x="0" y="314364"/>
                </a:cubicBezTo>
                <a:lnTo>
                  <a:pt x="0" y="62874"/>
                </a:lnTo>
                <a:cubicBezTo>
                  <a:pt x="0" y="28150"/>
                  <a:pt x="28150" y="0"/>
                  <a:pt x="62874" y="0"/>
                </a:cubicBezTo>
                <a:close/>
              </a:path>
            </a:pathLst>
          </a:custGeom>
          <a:solidFill>
            <a:srgbClr val="2DB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 b="1"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774908" y="1265525"/>
            <a:ext cx="15937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전기차 충전기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CASE</a:t>
            </a:r>
            <a:endParaRPr lang="ko-KR" altLang="en-US" sz="12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38A52EC5-AAFD-4C85-829D-460B1BA37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  <p:pic>
        <p:nvPicPr>
          <p:cNvPr id="3" name="그림 2" descr="텍스트, 파란색이(가) 표시된 사진&#10;&#10;자동 생성된 설명">
            <a:extLst>
              <a:ext uri="{FF2B5EF4-FFF2-40B4-BE49-F238E27FC236}">
                <a16:creationId xmlns:a16="http://schemas.microsoft.com/office/drawing/2014/main" id="{BCD182FA-3C15-39FA-F036-A70917AE8B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r="18496"/>
          <a:stretch/>
        </p:blipFill>
        <p:spPr>
          <a:xfrm>
            <a:off x="454567" y="2008855"/>
            <a:ext cx="1953046" cy="2204688"/>
          </a:xfrm>
          <a:prstGeom prst="rect">
            <a:avLst/>
          </a:prstGeom>
        </p:spPr>
      </p:pic>
      <p:pic>
        <p:nvPicPr>
          <p:cNvPr id="7" name="그림 6" descr="텍스트, 파란색, 플랫폼이(가) 표시된 사진&#10;&#10;자동 생성된 설명">
            <a:extLst>
              <a:ext uri="{FF2B5EF4-FFF2-40B4-BE49-F238E27FC236}">
                <a16:creationId xmlns:a16="http://schemas.microsoft.com/office/drawing/2014/main" id="{4EE9C278-9CBC-AD64-15F4-0292C0EA02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5" t="10103" r="11843" b="16301"/>
          <a:stretch/>
        </p:blipFill>
        <p:spPr>
          <a:xfrm>
            <a:off x="2464584" y="2008855"/>
            <a:ext cx="1907479" cy="2204687"/>
          </a:xfrm>
          <a:prstGeom prst="rect">
            <a:avLst/>
          </a:prstGeom>
        </p:spPr>
      </p:pic>
      <p:pic>
        <p:nvPicPr>
          <p:cNvPr id="8" name="그림 7" descr="파란색, 줄지은, 자동판매기이(가) 표시된 사진&#10;&#10;자동 생성된 설명">
            <a:extLst>
              <a:ext uri="{FF2B5EF4-FFF2-40B4-BE49-F238E27FC236}">
                <a16:creationId xmlns:a16="http://schemas.microsoft.com/office/drawing/2014/main" id="{75D947B4-B418-8C8E-F28A-76C102BA2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84" y="4266248"/>
            <a:ext cx="1907479" cy="1950366"/>
          </a:xfrm>
          <a:prstGeom prst="rect">
            <a:avLst/>
          </a:prstGeom>
        </p:spPr>
      </p:pic>
      <p:pic>
        <p:nvPicPr>
          <p:cNvPr id="11" name="그림 10" descr="텍스트, 실내, 열기, 기기이(가) 표시된 사진&#10;&#10;자동 생성된 설명">
            <a:extLst>
              <a:ext uri="{FF2B5EF4-FFF2-40B4-BE49-F238E27FC236}">
                <a16:creationId xmlns:a16="http://schemas.microsoft.com/office/drawing/2014/main" id="{963770C1-AB69-075A-B956-202A2AD416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t="13381" b="10100"/>
          <a:stretch/>
        </p:blipFill>
        <p:spPr>
          <a:xfrm>
            <a:off x="439921" y="4256825"/>
            <a:ext cx="1953046" cy="1971760"/>
          </a:xfrm>
          <a:prstGeom prst="rect">
            <a:avLst/>
          </a:prstGeom>
        </p:spPr>
      </p:pic>
      <p:pic>
        <p:nvPicPr>
          <p:cNvPr id="12" name="그림 11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04B47DE6-4D25-E561-BF16-3C844F463D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12462" b="8497"/>
          <a:stretch/>
        </p:blipFill>
        <p:spPr>
          <a:xfrm>
            <a:off x="4417194" y="4284066"/>
            <a:ext cx="1810990" cy="1943617"/>
          </a:xfrm>
          <a:prstGeom prst="rect">
            <a:avLst/>
          </a:prstGeom>
        </p:spPr>
      </p:pic>
      <p:pic>
        <p:nvPicPr>
          <p:cNvPr id="22" name="그림 21" descr="바닥, 실내, 쓰레기이(가) 표시된 사진&#10;&#10;자동 생성된 설명">
            <a:extLst>
              <a:ext uri="{FF2B5EF4-FFF2-40B4-BE49-F238E27FC236}">
                <a16:creationId xmlns:a16="http://schemas.microsoft.com/office/drawing/2014/main" id="{D5CE8EA8-7F1A-864A-701B-E31149D5C2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5649" r="20395" b="10519"/>
          <a:stretch/>
        </p:blipFill>
        <p:spPr>
          <a:xfrm>
            <a:off x="7045068" y="2008854"/>
            <a:ext cx="1507842" cy="220218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ADD1956-C355-10D2-8E14-47CB7977AC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10898" r="24435" b="4451"/>
          <a:stretch/>
        </p:blipFill>
        <p:spPr>
          <a:xfrm>
            <a:off x="5811192" y="2008855"/>
            <a:ext cx="1167218" cy="2202185"/>
          </a:xfrm>
          <a:prstGeom prst="rect">
            <a:avLst/>
          </a:prstGeom>
        </p:spPr>
      </p:pic>
      <p:pic>
        <p:nvPicPr>
          <p:cNvPr id="29" name="그림 28" descr="노랑, 밀러이(가) 표시된 사진&#10;&#10;자동 생성된 설명">
            <a:extLst>
              <a:ext uri="{FF2B5EF4-FFF2-40B4-BE49-F238E27FC236}">
                <a16:creationId xmlns:a16="http://schemas.microsoft.com/office/drawing/2014/main" id="{336AD067-834B-A516-93A1-367A5591B3F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9449" r="34600" b="21651"/>
          <a:stretch/>
        </p:blipFill>
        <p:spPr>
          <a:xfrm>
            <a:off x="4417194" y="2011357"/>
            <a:ext cx="1327340" cy="2202185"/>
          </a:xfrm>
          <a:prstGeom prst="rect">
            <a:avLst/>
          </a:prstGeom>
        </p:spPr>
      </p:pic>
      <p:pic>
        <p:nvPicPr>
          <p:cNvPr id="34" name="그림 33" descr="텍스트, 실내, 바닥이(가) 표시된 사진&#10;&#10;자동 생성된 설명">
            <a:extLst>
              <a:ext uri="{FF2B5EF4-FFF2-40B4-BE49-F238E27FC236}">
                <a16:creationId xmlns:a16="http://schemas.microsoft.com/office/drawing/2014/main" id="{33280B38-9EB6-4FDC-5670-BE69D19FA8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2101" r="14534" b="10101"/>
          <a:stretch/>
        </p:blipFill>
        <p:spPr>
          <a:xfrm>
            <a:off x="6273314" y="4284065"/>
            <a:ext cx="1323021" cy="1925957"/>
          </a:xfrm>
          <a:prstGeom prst="rect">
            <a:avLst/>
          </a:prstGeom>
        </p:spPr>
      </p:pic>
      <p:pic>
        <p:nvPicPr>
          <p:cNvPr id="10" name="그림 9" descr="바닥, 파란색이(가) 표시된 사진&#10;&#10;자동 생성된 설명">
            <a:extLst>
              <a:ext uri="{FF2B5EF4-FFF2-40B4-BE49-F238E27FC236}">
                <a16:creationId xmlns:a16="http://schemas.microsoft.com/office/drawing/2014/main" id="{F94935A5-146D-1049-83EB-D88C845C09B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2603" r="15069" b="12200"/>
          <a:stretch/>
        </p:blipFill>
        <p:spPr>
          <a:xfrm>
            <a:off x="3436021" y="3662677"/>
            <a:ext cx="915870" cy="914613"/>
          </a:xfrm>
          <a:prstGeom prst="rect">
            <a:avLst/>
          </a:prstGeom>
        </p:spPr>
      </p:pic>
      <p:pic>
        <p:nvPicPr>
          <p:cNvPr id="36" name="그림 35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7658DC7A-B787-C35A-EC0E-718CFD12512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5" t="10261" r="9698" b="12598"/>
          <a:stretch/>
        </p:blipFill>
        <p:spPr>
          <a:xfrm flipH="1">
            <a:off x="7656160" y="4284065"/>
            <a:ext cx="896749" cy="19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33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2-2. </a:t>
            </a:r>
            <a:r>
              <a:rPr lang="ko-KR" altLang="en-US" sz="2000" b="1" spc="300" dirty="0"/>
              <a:t>주요생산품</a:t>
            </a:r>
            <a:endParaRPr sz="2000" b="1" spc="600" dirty="0"/>
          </a:p>
        </p:txBody>
      </p:sp>
      <p:graphicFrame>
        <p:nvGraphicFramePr>
          <p:cNvPr id="9" name="Group 67"/>
          <p:cNvGraphicFramePr>
            <a:graphicFrameLocks noGrp="1"/>
          </p:cNvGraphicFramePr>
          <p:nvPr/>
        </p:nvGraphicFramePr>
        <p:xfrm>
          <a:off x="3491880" y="1916708"/>
          <a:ext cx="2736306" cy="4352376"/>
        </p:xfrm>
        <a:graphic>
          <a:graphicData uri="http://schemas.openxmlformats.org/drawingml/2006/table">
            <a:tbl>
              <a:tblPr/>
              <a:tblGrid>
                <a:gridCol w="1368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131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그룹 14"/>
          <p:cNvGrpSpPr>
            <a:grpSpLocks/>
          </p:cNvGrpSpPr>
          <p:nvPr/>
        </p:nvGrpSpPr>
        <p:grpSpPr bwMode="auto">
          <a:xfrm>
            <a:off x="3550394" y="1213140"/>
            <a:ext cx="2317750" cy="411163"/>
            <a:chOff x="4690007" y="1692398"/>
            <a:chExt cx="2318324" cy="411271"/>
          </a:xfrm>
        </p:grpSpPr>
        <p:sp>
          <p:nvSpPr>
            <p:cNvPr id="11" name="모서리가 둥근 직사각형 25"/>
            <p:cNvSpPr/>
            <p:nvPr/>
          </p:nvSpPr>
          <p:spPr>
            <a:xfrm>
              <a:off x="4690007" y="1692398"/>
              <a:ext cx="2318324" cy="411271"/>
            </a:xfrm>
            <a:custGeom>
              <a:avLst/>
              <a:gdLst/>
              <a:ahLst/>
              <a:cxnLst/>
              <a:rect l="l" t="t" r="r" b="b"/>
              <a:pathLst>
                <a:path w="2590419" h="377238">
                  <a:moveTo>
                    <a:pt x="62874" y="0"/>
                  </a:moveTo>
                  <a:lnTo>
                    <a:pt x="2527545" y="0"/>
                  </a:lnTo>
                  <a:cubicBezTo>
                    <a:pt x="2562269" y="0"/>
                    <a:pt x="2590419" y="28150"/>
                    <a:pt x="2590419" y="62874"/>
                  </a:cubicBezTo>
                  <a:lnTo>
                    <a:pt x="2590419" y="211015"/>
                  </a:lnTo>
                  <a:lnTo>
                    <a:pt x="2320323" y="211015"/>
                  </a:lnTo>
                  <a:cubicBezTo>
                    <a:pt x="2285599" y="211015"/>
                    <a:pt x="2257449" y="239165"/>
                    <a:pt x="2257449" y="273889"/>
                  </a:cubicBezTo>
                  <a:lnTo>
                    <a:pt x="2257449" y="377238"/>
                  </a:lnTo>
                  <a:lnTo>
                    <a:pt x="62874" y="377238"/>
                  </a:lnTo>
                  <a:cubicBezTo>
                    <a:pt x="28150" y="377238"/>
                    <a:pt x="0" y="349088"/>
                    <a:pt x="0" y="314364"/>
                  </a:cubicBezTo>
                  <a:lnTo>
                    <a:pt x="0" y="62874"/>
                  </a:lnTo>
                  <a:cubicBezTo>
                    <a:pt x="0" y="28150"/>
                    <a:pt x="28150" y="0"/>
                    <a:pt x="62874" y="0"/>
                  </a:cubicBezTo>
                  <a:close/>
                </a:path>
              </a:pathLst>
            </a:custGeom>
            <a:solidFill>
              <a:srgbClr val="8F7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4840085" y="1744796"/>
              <a:ext cx="1748027" cy="2770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spcBef>
                  <a:spcPct val="20000"/>
                </a:spcBef>
                <a:buClr>
                  <a:schemeClr val="hlink"/>
                </a:buClr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+mn-ea"/>
                  <a:ea typeface="+mn-ea"/>
                </a:rPr>
                <a:t>지역안내판 관련 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  <a:ea typeface="+mn-ea"/>
                </a:rPr>
                <a:t>CASE</a:t>
              </a:r>
              <a:endParaRPr lang="ko-KR" altLang="en-US" sz="12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aphicFrame>
        <p:nvGraphicFramePr>
          <p:cNvPr id="13" name="Group 67"/>
          <p:cNvGraphicFramePr>
            <a:graphicFrameLocks noGrp="1"/>
          </p:cNvGraphicFramePr>
          <p:nvPr/>
        </p:nvGraphicFramePr>
        <p:xfrm>
          <a:off x="405918" y="1916832"/>
          <a:ext cx="3013954" cy="4352376"/>
        </p:xfrm>
        <a:graphic>
          <a:graphicData uri="http://schemas.openxmlformats.org/drawingml/2006/table">
            <a:tbl>
              <a:tblPr/>
              <a:tblGrid>
                <a:gridCol w="1506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614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0"/>
          <a:stretch/>
        </p:blipFill>
        <p:spPr>
          <a:xfrm rot="5400000">
            <a:off x="2771800" y="2724868"/>
            <a:ext cx="4176465" cy="2736304"/>
          </a:xfrm>
          <a:prstGeom prst="rect">
            <a:avLst/>
          </a:prstGeom>
        </p:spPr>
      </p:pic>
      <p:sp>
        <p:nvSpPr>
          <p:cNvPr id="20" name="모서리가 둥근 직사각형 25"/>
          <p:cNvSpPr/>
          <p:nvPr/>
        </p:nvSpPr>
        <p:spPr bwMode="auto">
          <a:xfrm>
            <a:off x="438480" y="1213140"/>
            <a:ext cx="2621352" cy="411163"/>
          </a:xfrm>
          <a:custGeom>
            <a:avLst/>
            <a:gdLst/>
            <a:ahLst/>
            <a:cxnLst/>
            <a:rect l="l" t="t" r="r" b="b"/>
            <a:pathLst>
              <a:path w="2590419" h="377238">
                <a:moveTo>
                  <a:pt x="62874" y="0"/>
                </a:moveTo>
                <a:lnTo>
                  <a:pt x="2527545" y="0"/>
                </a:lnTo>
                <a:cubicBezTo>
                  <a:pt x="2562269" y="0"/>
                  <a:pt x="2590419" y="28150"/>
                  <a:pt x="2590419" y="62874"/>
                </a:cubicBezTo>
                <a:lnTo>
                  <a:pt x="2590419" y="211015"/>
                </a:lnTo>
                <a:lnTo>
                  <a:pt x="2320323" y="211015"/>
                </a:lnTo>
                <a:cubicBezTo>
                  <a:pt x="2285599" y="211015"/>
                  <a:pt x="2257449" y="239165"/>
                  <a:pt x="2257449" y="273889"/>
                </a:cubicBezTo>
                <a:lnTo>
                  <a:pt x="2257449" y="377238"/>
                </a:lnTo>
                <a:lnTo>
                  <a:pt x="62874" y="377238"/>
                </a:lnTo>
                <a:cubicBezTo>
                  <a:pt x="28150" y="377238"/>
                  <a:pt x="0" y="349088"/>
                  <a:pt x="0" y="314364"/>
                </a:cubicBezTo>
                <a:lnTo>
                  <a:pt x="0" y="62874"/>
                </a:lnTo>
                <a:cubicBezTo>
                  <a:pt x="0" y="28150"/>
                  <a:pt x="28150" y="0"/>
                  <a:pt x="62874" y="0"/>
                </a:cubicBezTo>
                <a:close/>
              </a:path>
            </a:pathLst>
          </a:custGeom>
          <a:solidFill>
            <a:srgbClr val="2DB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 b="1"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851851" y="1265525"/>
            <a:ext cx="14398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ko-KR" altLang="en-US" sz="1200" b="1" dirty="0">
                <a:solidFill>
                  <a:schemeClr val="bg1"/>
                </a:solidFill>
                <a:latin typeface="+mn-ea"/>
              </a:rPr>
              <a:t>태양열 관련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</a:rPr>
              <a:t>CASE</a:t>
            </a:r>
            <a:endParaRPr lang="ko-KR" altLang="en-US" sz="12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0916" r="20116" b="13307"/>
          <a:stretch/>
        </p:blipFill>
        <p:spPr>
          <a:xfrm rot="5400000">
            <a:off x="-953747" y="3375864"/>
            <a:ext cx="4176463" cy="140242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3695" r="22732" b="6382"/>
          <a:stretch/>
        </p:blipFill>
        <p:spPr>
          <a:xfrm rot="5400000">
            <a:off x="1631697" y="2288898"/>
            <a:ext cx="2071014" cy="150533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r="13721"/>
          <a:stretch/>
        </p:blipFill>
        <p:spPr>
          <a:xfrm rot="5400000">
            <a:off x="1645978" y="4410813"/>
            <a:ext cx="2035621" cy="1512167"/>
          </a:xfrm>
          <a:prstGeom prst="rect">
            <a:avLst/>
          </a:prstGeom>
        </p:spPr>
      </p:pic>
      <p:graphicFrame>
        <p:nvGraphicFramePr>
          <p:cNvPr id="16" name="Group 67">
            <a:extLst>
              <a:ext uri="{FF2B5EF4-FFF2-40B4-BE49-F238E27FC236}">
                <a16:creationId xmlns:a16="http://schemas.microsoft.com/office/drawing/2014/main" id="{CC86CF42-5B40-4172-9EB4-0B0A547060D6}"/>
              </a:ext>
            </a:extLst>
          </p:cNvPr>
          <p:cNvGraphicFramePr>
            <a:graphicFrameLocks noGrp="1"/>
          </p:cNvGraphicFramePr>
          <p:nvPr/>
        </p:nvGraphicFramePr>
        <p:xfrm>
          <a:off x="6317940" y="1916708"/>
          <a:ext cx="2392788" cy="4352376"/>
        </p:xfrm>
        <a:graphic>
          <a:graphicData uri="http://schemas.openxmlformats.org/drawingml/2006/table">
            <a:tbl>
              <a:tblPr/>
              <a:tblGrid>
                <a:gridCol w="119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131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7" name="그룹 14">
            <a:extLst>
              <a:ext uri="{FF2B5EF4-FFF2-40B4-BE49-F238E27FC236}">
                <a16:creationId xmlns:a16="http://schemas.microsoft.com/office/drawing/2014/main" id="{02376AAF-F1C4-4F91-A9DB-728C0D40DC5A}"/>
              </a:ext>
            </a:extLst>
          </p:cNvPr>
          <p:cNvGrpSpPr>
            <a:grpSpLocks/>
          </p:cNvGrpSpPr>
          <p:nvPr/>
        </p:nvGrpSpPr>
        <p:grpSpPr bwMode="auto">
          <a:xfrm>
            <a:off x="6376454" y="1213140"/>
            <a:ext cx="2011970" cy="411163"/>
            <a:chOff x="4690007" y="1692398"/>
            <a:chExt cx="2318324" cy="411271"/>
          </a:xfrm>
          <a:solidFill>
            <a:srgbClr val="DE9910"/>
          </a:solidFill>
        </p:grpSpPr>
        <p:sp>
          <p:nvSpPr>
            <p:cNvPr id="18" name="모서리가 둥근 직사각형 25">
              <a:extLst>
                <a:ext uri="{FF2B5EF4-FFF2-40B4-BE49-F238E27FC236}">
                  <a16:creationId xmlns:a16="http://schemas.microsoft.com/office/drawing/2014/main" id="{AF240640-AF1E-4474-A5D5-E9F20FB80D9C}"/>
                </a:ext>
              </a:extLst>
            </p:cNvPr>
            <p:cNvSpPr/>
            <p:nvPr/>
          </p:nvSpPr>
          <p:spPr>
            <a:xfrm>
              <a:off x="4690007" y="1692398"/>
              <a:ext cx="2318324" cy="411271"/>
            </a:xfrm>
            <a:custGeom>
              <a:avLst/>
              <a:gdLst/>
              <a:ahLst/>
              <a:cxnLst/>
              <a:rect l="l" t="t" r="r" b="b"/>
              <a:pathLst>
                <a:path w="2590419" h="377238">
                  <a:moveTo>
                    <a:pt x="62874" y="0"/>
                  </a:moveTo>
                  <a:lnTo>
                    <a:pt x="2527545" y="0"/>
                  </a:lnTo>
                  <a:cubicBezTo>
                    <a:pt x="2562269" y="0"/>
                    <a:pt x="2590419" y="28150"/>
                    <a:pt x="2590419" y="62874"/>
                  </a:cubicBezTo>
                  <a:lnTo>
                    <a:pt x="2590419" y="211015"/>
                  </a:lnTo>
                  <a:lnTo>
                    <a:pt x="2320323" y="211015"/>
                  </a:lnTo>
                  <a:cubicBezTo>
                    <a:pt x="2285599" y="211015"/>
                    <a:pt x="2257449" y="239165"/>
                    <a:pt x="2257449" y="273889"/>
                  </a:cubicBezTo>
                  <a:lnTo>
                    <a:pt x="2257449" y="377238"/>
                  </a:lnTo>
                  <a:lnTo>
                    <a:pt x="62874" y="377238"/>
                  </a:lnTo>
                  <a:cubicBezTo>
                    <a:pt x="28150" y="377238"/>
                    <a:pt x="0" y="349088"/>
                    <a:pt x="0" y="314364"/>
                  </a:cubicBezTo>
                  <a:lnTo>
                    <a:pt x="0" y="62874"/>
                  </a:lnTo>
                  <a:cubicBezTo>
                    <a:pt x="0" y="28150"/>
                    <a:pt x="28150" y="0"/>
                    <a:pt x="628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234FF90-D021-482B-8867-9CE06E8CF217}"/>
                </a:ext>
              </a:extLst>
            </p:cNvPr>
            <p:cNvSpPr/>
            <p:nvPr/>
          </p:nvSpPr>
          <p:spPr>
            <a:xfrm>
              <a:off x="5021272" y="1744796"/>
              <a:ext cx="1385659" cy="27707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914400">
                <a:spcBef>
                  <a:spcPct val="20000"/>
                </a:spcBef>
                <a:buClr>
                  <a:schemeClr val="hlink"/>
                </a:buClr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반도체장비 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  <a:ea typeface="+mn-ea"/>
                </a:rPr>
                <a:t>CASE</a:t>
              </a:r>
              <a:endParaRPr lang="ko-KR" altLang="en-US" sz="12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977F9F95-BAE8-4EFB-9E4C-957EA92ABD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2" r="18593" b="10102"/>
          <a:stretch/>
        </p:blipFill>
        <p:spPr>
          <a:xfrm>
            <a:off x="6317939" y="1988843"/>
            <a:ext cx="1106639" cy="172818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38A52EC5-AAFD-4C85-829D-460B1BA37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053B2CD5-E071-4543-33AB-3B5C216CDA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22492" r="3733" b="9868"/>
          <a:stretch/>
        </p:blipFill>
        <p:spPr>
          <a:xfrm>
            <a:off x="7514334" y="1975491"/>
            <a:ext cx="1184618" cy="1754891"/>
          </a:xfrm>
          <a:prstGeom prst="rect">
            <a:avLst/>
          </a:prstGeom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7BC6A320-7E88-B6C2-7017-71857FCF5D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39" y="3812754"/>
            <a:ext cx="2345118" cy="23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8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2-2. </a:t>
            </a:r>
            <a:r>
              <a:rPr lang="ko-KR" altLang="en-US" sz="2000" b="1" spc="300" dirty="0"/>
              <a:t>주요생산품</a:t>
            </a:r>
            <a:endParaRPr sz="2000" b="1" spc="600" dirty="0"/>
          </a:p>
        </p:txBody>
      </p:sp>
      <p:grpSp>
        <p:nvGrpSpPr>
          <p:cNvPr id="6" name="그룹 13"/>
          <p:cNvGrpSpPr>
            <a:grpSpLocks/>
          </p:cNvGrpSpPr>
          <p:nvPr/>
        </p:nvGrpSpPr>
        <p:grpSpPr bwMode="auto">
          <a:xfrm>
            <a:off x="438480" y="1213140"/>
            <a:ext cx="2981392" cy="411163"/>
            <a:chOff x="1228176" y="1692398"/>
            <a:chExt cx="2318324" cy="411271"/>
          </a:xfrm>
        </p:grpSpPr>
        <p:sp>
          <p:nvSpPr>
            <p:cNvPr id="7" name="모서리가 둥근 직사각형 25"/>
            <p:cNvSpPr/>
            <p:nvPr/>
          </p:nvSpPr>
          <p:spPr>
            <a:xfrm>
              <a:off x="1228176" y="1692398"/>
              <a:ext cx="2318324" cy="411271"/>
            </a:xfrm>
            <a:custGeom>
              <a:avLst/>
              <a:gdLst/>
              <a:ahLst/>
              <a:cxnLst/>
              <a:rect l="l" t="t" r="r" b="b"/>
              <a:pathLst>
                <a:path w="2590419" h="377238">
                  <a:moveTo>
                    <a:pt x="62874" y="0"/>
                  </a:moveTo>
                  <a:lnTo>
                    <a:pt x="2527545" y="0"/>
                  </a:lnTo>
                  <a:cubicBezTo>
                    <a:pt x="2562269" y="0"/>
                    <a:pt x="2590419" y="28150"/>
                    <a:pt x="2590419" y="62874"/>
                  </a:cubicBezTo>
                  <a:lnTo>
                    <a:pt x="2590419" y="211015"/>
                  </a:lnTo>
                  <a:lnTo>
                    <a:pt x="2320323" y="211015"/>
                  </a:lnTo>
                  <a:cubicBezTo>
                    <a:pt x="2285599" y="211015"/>
                    <a:pt x="2257449" y="239165"/>
                    <a:pt x="2257449" y="273889"/>
                  </a:cubicBezTo>
                  <a:lnTo>
                    <a:pt x="2257449" y="377238"/>
                  </a:lnTo>
                  <a:lnTo>
                    <a:pt x="62874" y="377238"/>
                  </a:lnTo>
                  <a:cubicBezTo>
                    <a:pt x="28150" y="377238"/>
                    <a:pt x="0" y="349088"/>
                    <a:pt x="0" y="314364"/>
                  </a:cubicBezTo>
                  <a:lnTo>
                    <a:pt x="0" y="62874"/>
                  </a:lnTo>
                  <a:cubicBezTo>
                    <a:pt x="0" y="28150"/>
                    <a:pt x="28150" y="0"/>
                    <a:pt x="62874" y="0"/>
                  </a:cubicBezTo>
                  <a:close/>
                </a:path>
              </a:pathLst>
            </a:custGeom>
            <a:solidFill>
              <a:srgbClr val="2DB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329273" y="1759497"/>
              <a:ext cx="1907260" cy="277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spcBef>
                  <a:spcPct val="20000"/>
                </a:spcBef>
                <a:buClr>
                  <a:schemeClr val="hlink"/>
                </a:buClr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전기차 중전기 관련 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CASE</a:t>
              </a:r>
              <a:endParaRPr lang="ko-KR" altLang="en-US" sz="12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0" name="그룹 14"/>
          <p:cNvGrpSpPr>
            <a:grpSpLocks/>
          </p:cNvGrpSpPr>
          <p:nvPr/>
        </p:nvGrpSpPr>
        <p:grpSpPr bwMode="auto">
          <a:xfrm>
            <a:off x="4735536" y="1213138"/>
            <a:ext cx="3487255" cy="411163"/>
            <a:chOff x="5849468" y="1692398"/>
            <a:chExt cx="2320381" cy="411271"/>
          </a:xfrm>
        </p:grpSpPr>
        <p:sp>
          <p:nvSpPr>
            <p:cNvPr id="11" name="모서리가 둥근 직사각형 25"/>
            <p:cNvSpPr/>
            <p:nvPr/>
          </p:nvSpPr>
          <p:spPr>
            <a:xfrm>
              <a:off x="5851525" y="1692398"/>
              <a:ext cx="2318324" cy="411271"/>
            </a:xfrm>
            <a:custGeom>
              <a:avLst/>
              <a:gdLst/>
              <a:ahLst/>
              <a:cxnLst/>
              <a:rect l="l" t="t" r="r" b="b"/>
              <a:pathLst>
                <a:path w="2590419" h="377238">
                  <a:moveTo>
                    <a:pt x="62874" y="0"/>
                  </a:moveTo>
                  <a:lnTo>
                    <a:pt x="2527545" y="0"/>
                  </a:lnTo>
                  <a:cubicBezTo>
                    <a:pt x="2562269" y="0"/>
                    <a:pt x="2590419" y="28150"/>
                    <a:pt x="2590419" y="62874"/>
                  </a:cubicBezTo>
                  <a:lnTo>
                    <a:pt x="2590419" y="211015"/>
                  </a:lnTo>
                  <a:lnTo>
                    <a:pt x="2320323" y="211015"/>
                  </a:lnTo>
                  <a:cubicBezTo>
                    <a:pt x="2285599" y="211015"/>
                    <a:pt x="2257449" y="239165"/>
                    <a:pt x="2257449" y="273889"/>
                  </a:cubicBezTo>
                  <a:lnTo>
                    <a:pt x="2257449" y="377238"/>
                  </a:lnTo>
                  <a:lnTo>
                    <a:pt x="62874" y="377238"/>
                  </a:lnTo>
                  <a:cubicBezTo>
                    <a:pt x="28150" y="377238"/>
                    <a:pt x="0" y="349088"/>
                    <a:pt x="0" y="314364"/>
                  </a:cubicBezTo>
                  <a:lnTo>
                    <a:pt x="0" y="62874"/>
                  </a:lnTo>
                  <a:cubicBezTo>
                    <a:pt x="0" y="28150"/>
                    <a:pt x="28150" y="0"/>
                    <a:pt x="62874" y="0"/>
                  </a:cubicBezTo>
                  <a:close/>
                </a:path>
              </a:pathLst>
            </a:custGeom>
            <a:solidFill>
              <a:srgbClr val="8F7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5849468" y="1760004"/>
              <a:ext cx="1976874" cy="2770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spcBef>
                  <a:spcPct val="20000"/>
                </a:spcBef>
                <a:buClr>
                  <a:schemeClr val="hlink"/>
                </a:buClr>
                <a:defRPr/>
              </a:pPr>
              <a:r>
                <a:rPr lang="ko-KR" altLang="en-US" sz="1200" b="1" dirty="0" err="1">
                  <a:solidFill>
                    <a:schemeClr val="bg1"/>
                  </a:solidFill>
                  <a:latin typeface="+mn-ea"/>
                  <a:ea typeface="+mn-ea"/>
                </a:rPr>
                <a:t>멀티디스플레이어</a:t>
              </a:r>
              <a:r>
                <a:rPr lang="ko-KR" altLang="en-US" sz="1200" b="1" dirty="0">
                  <a:solidFill>
                    <a:schemeClr val="bg1"/>
                  </a:solidFill>
                  <a:latin typeface="+mn-ea"/>
                  <a:ea typeface="+mn-ea"/>
                </a:rPr>
                <a:t> 모니터관련 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  <a:ea typeface="+mn-ea"/>
                </a:rPr>
                <a:t>BRACKET</a:t>
              </a:r>
              <a:endParaRPr lang="ko-KR" altLang="en-US" sz="12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aphicFrame>
        <p:nvGraphicFramePr>
          <p:cNvPr id="15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35909"/>
              </p:ext>
            </p:extLst>
          </p:nvPr>
        </p:nvGraphicFramePr>
        <p:xfrm>
          <a:off x="397812" y="1947382"/>
          <a:ext cx="3958164" cy="4352376"/>
        </p:xfrm>
        <a:graphic>
          <a:graphicData uri="http://schemas.openxmlformats.org/drawingml/2006/table">
            <a:tbl>
              <a:tblPr/>
              <a:tblGrid>
                <a:gridCol w="1979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614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292290"/>
              </p:ext>
            </p:extLst>
          </p:nvPr>
        </p:nvGraphicFramePr>
        <p:xfrm>
          <a:off x="4681275" y="1920706"/>
          <a:ext cx="3958164" cy="4379051"/>
        </p:xfrm>
        <a:graphic>
          <a:graphicData uri="http://schemas.openxmlformats.org/drawingml/2006/table">
            <a:tbl>
              <a:tblPr/>
              <a:tblGrid>
                <a:gridCol w="1979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266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63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36" y="4648014"/>
            <a:ext cx="2097328" cy="158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39309" b="4934"/>
          <a:stretch/>
        </p:blipFill>
        <p:spPr>
          <a:xfrm>
            <a:off x="4717281" y="1987282"/>
            <a:ext cx="2079076" cy="261669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98" y="1956379"/>
            <a:ext cx="1728192" cy="261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t="3592" r="20814" b="3385"/>
          <a:stretch/>
        </p:blipFill>
        <p:spPr>
          <a:xfrm>
            <a:off x="7308304" y="5082892"/>
            <a:ext cx="1331135" cy="115077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t="11103" r="18256" b="6279"/>
          <a:stretch/>
        </p:blipFill>
        <p:spPr>
          <a:xfrm>
            <a:off x="6875099" y="4665734"/>
            <a:ext cx="1225210" cy="115077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4B38FE9-FFA8-3AD2-15DB-772CEBCBBE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1" t="18761" r="14316" b="10219"/>
          <a:stretch/>
        </p:blipFill>
        <p:spPr>
          <a:xfrm rot="5400000">
            <a:off x="1771314" y="2262940"/>
            <a:ext cx="1622894" cy="109815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B7BE093-2D6A-F029-FE6A-8F28DFE65D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6416" y="2680931"/>
            <a:ext cx="2937307" cy="15765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EF62EC85-D0E5-BD08-12DD-131F174E9E8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11111" r="9055" b="22729"/>
          <a:stretch/>
        </p:blipFill>
        <p:spPr>
          <a:xfrm rot="5400000">
            <a:off x="40288" y="5364439"/>
            <a:ext cx="1236988" cy="46269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5B253F6-730F-296A-8EA6-CA986727B4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86" y="4989887"/>
            <a:ext cx="2173457" cy="122256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4A29B06-7F3D-149B-77E3-7C2FA8DE4C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9"/>
          <a:stretch/>
        </p:blipFill>
        <p:spPr>
          <a:xfrm>
            <a:off x="2033682" y="3671619"/>
            <a:ext cx="1343822" cy="1222567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65E063F-4C38-2D1D-64C4-7D675859B3F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 r="23943"/>
          <a:stretch/>
        </p:blipFill>
        <p:spPr>
          <a:xfrm rot="5400000">
            <a:off x="3014358" y="2178843"/>
            <a:ext cx="1622894" cy="122556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CB2E5F-4997-8F2E-46A0-91376CA9033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21366"/>
          <a:stretch/>
        </p:blipFill>
        <p:spPr>
          <a:xfrm>
            <a:off x="947370" y="4981488"/>
            <a:ext cx="1194709" cy="123698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E04DEAB5-2525-9B04-EBDD-27821B4F8A8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6" r="19755"/>
          <a:stretch/>
        </p:blipFill>
        <p:spPr>
          <a:xfrm rot="5400000">
            <a:off x="3324249" y="3767244"/>
            <a:ext cx="1222568" cy="10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19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600" dirty="0"/>
              <a:t>2-2.</a:t>
            </a:r>
            <a:r>
              <a:rPr lang="ko-KR" altLang="en-US" sz="2000" b="1" spc="600" dirty="0"/>
              <a:t>주요생산품</a:t>
            </a:r>
            <a:endParaRPr sz="2000" b="1" spc="600" dirty="0"/>
          </a:p>
        </p:txBody>
      </p:sp>
      <p:grpSp>
        <p:nvGrpSpPr>
          <p:cNvPr id="6" name="그룹 13"/>
          <p:cNvGrpSpPr>
            <a:grpSpLocks/>
          </p:cNvGrpSpPr>
          <p:nvPr/>
        </p:nvGrpSpPr>
        <p:grpSpPr bwMode="auto">
          <a:xfrm>
            <a:off x="438480" y="1213140"/>
            <a:ext cx="2317750" cy="411163"/>
            <a:chOff x="1228176" y="1692398"/>
            <a:chExt cx="2318324" cy="411271"/>
          </a:xfrm>
        </p:grpSpPr>
        <p:sp>
          <p:nvSpPr>
            <p:cNvPr id="7" name="모서리가 둥근 직사각형 25"/>
            <p:cNvSpPr/>
            <p:nvPr/>
          </p:nvSpPr>
          <p:spPr>
            <a:xfrm>
              <a:off x="1228176" y="1692398"/>
              <a:ext cx="2318324" cy="411271"/>
            </a:xfrm>
            <a:custGeom>
              <a:avLst/>
              <a:gdLst/>
              <a:ahLst/>
              <a:cxnLst/>
              <a:rect l="l" t="t" r="r" b="b"/>
              <a:pathLst>
                <a:path w="2590419" h="377238">
                  <a:moveTo>
                    <a:pt x="62874" y="0"/>
                  </a:moveTo>
                  <a:lnTo>
                    <a:pt x="2527545" y="0"/>
                  </a:lnTo>
                  <a:cubicBezTo>
                    <a:pt x="2562269" y="0"/>
                    <a:pt x="2590419" y="28150"/>
                    <a:pt x="2590419" y="62874"/>
                  </a:cubicBezTo>
                  <a:lnTo>
                    <a:pt x="2590419" y="211015"/>
                  </a:lnTo>
                  <a:lnTo>
                    <a:pt x="2320323" y="211015"/>
                  </a:lnTo>
                  <a:cubicBezTo>
                    <a:pt x="2285599" y="211015"/>
                    <a:pt x="2257449" y="239165"/>
                    <a:pt x="2257449" y="273889"/>
                  </a:cubicBezTo>
                  <a:lnTo>
                    <a:pt x="2257449" y="377238"/>
                  </a:lnTo>
                  <a:lnTo>
                    <a:pt x="62874" y="377238"/>
                  </a:lnTo>
                  <a:cubicBezTo>
                    <a:pt x="28150" y="377238"/>
                    <a:pt x="0" y="349088"/>
                    <a:pt x="0" y="314364"/>
                  </a:cubicBezTo>
                  <a:lnTo>
                    <a:pt x="0" y="62874"/>
                  </a:lnTo>
                  <a:cubicBezTo>
                    <a:pt x="0" y="28150"/>
                    <a:pt x="28150" y="0"/>
                    <a:pt x="62874" y="0"/>
                  </a:cubicBezTo>
                  <a:close/>
                </a:path>
              </a:pathLst>
            </a:custGeom>
            <a:solidFill>
              <a:srgbClr val="2DB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329273" y="1759497"/>
              <a:ext cx="1907260" cy="277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spcBef>
                  <a:spcPct val="20000"/>
                </a:spcBef>
                <a:buClr>
                  <a:schemeClr val="hlink"/>
                </a:buClr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각종 </a:t>
              </a:r>
              <a:r>
                <a:rPr lang="en-US" altLang="ko-KR" sz="1200" b="1" dirty="0">
                  <a:solidFill>
                    <a:schemeClr val="bg1"/>
                  </a:solidFill>
                  <a:latin typeface="+mn-ea"/>
                </a:rPr>
                <a:t>CASE </a:t>
              </a: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설계</a:t>
              </a:r>
              <a:endParaRPr lang="ko-KR" altLang="en-US" sz="12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aphicFrame>
        <p:nvGraphicFramePr>
          <p:cNvPr id="9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331298"/>
              </p:ext>
            </p:extLst>
          </p:nvPr>
        </p:nvGraphicFramePr>
        <p:xfrm>
          <a:off x="397812" y="1947382"/>
          <a:ext cx="8350652" cy="4352376"/>
        </p:xfrm>
        <a:graphic>
          <a:graphicData uri="http://schemas.openxmlformats.org/drawingml/2006/table">
            <a:tbl>
              <a:tblPr/>
              <a:tblGrid>
                <a:gridCol w="4175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5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614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1" t="18761" r="14316" b="10219"/>
          <a:stretch/>
        </p:blipFill>
        <p:spPr>
          <a:xfrm rot="5400000">
            <a:off x="2224055" y="2569557"/>
            <a:ext cx="2327725" cy="126337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7363" y="3013224"/>
            <a:ext cx="4212997" cy="226131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6" r="19755"/>
          <a:stretch/>
        </p:blipFill>
        <p:spPr>
          <a:xfrm rot="5400000">
            <a:off x="6063656" y="2303209"/>
            <a:ext cx="3010159" cy="237279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11111" r="9055" b="22729"/>
          <a:stretch/>
        </p:blipFill>
        <p:spPr>
          <a:xfrm rot="5400000">
            <a:off x="2200941" y="5005856"/>
            <a:ext cx="1774220" cy="66364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085184"/>
            <a:ext cx="2050985" cy="115367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9"/>
          <a:stretch/>
        </p:blipFill>
        <p:spPr>
          <a:xfrm>
            <a:off x="5273237" y="5028452"/>
            <a:ext cx="1314987" cy="119633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 r="23943"/>
          <a:stretch/>
        </p:blipFill>
        <p:spPr>
          <a:xfrm rot="5400000">
            <a:off x="3690284" y="2374667"/>
            <a:ext cx="2985483" cy="225455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r="21366"/>
          <a:stretch/>
        </p:blipFill>
        <p:spPr>
          <a:xfrm>
            <a:off x="3503764" y="4450565"/>
            <a:ext cx="1713580" cy="17742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19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600" dirty="0"/>
              <a:t>2-2.</a:t>
            </a:r>
            <a:r>
              <a:rPr lang="ko-KR" altLang="en-US" sz="2000" b="1" spc="600" dirty="0"/>
              <a:t>주요생산품</a:t>
            </a:r>
            <a:endParaRPr sz="2000" b="1" spc="600" dirty="0"/>
          </a:p>
        </p:txBody>
      </p:sp>
      <p:grpSp>
        <p:nvGrpSpPr>
          <p:cNvPr id="6" name="그룹 13"/>
          <p:cNvGrpSpPr>
            <a:grpSpLocks/>
          </p:cNvGrpSpPr>
          <p:nvPr/>
        </p:nvGrpSpPr>
        <p:grpSpPr bwMode="auto">
          <a:xfrm>
            <a:off x="438480" y="1213140"/>
            <a:ext cx="2317750" cy="411163"/>
            <a:chOff x="1228176" y="1692398"/>
            <a:chExt cx="2318324" cy="411271"/>
          </a:xfrm>
        </p:grpSpPr>
        <p:sp>
          <p:nvSpPr>
            <p:cNvPr id="7" name="모서리가 둥근 직사각형 25"/>
            <p:cNvSpPr/>
            <p:nvPr/>
          </p:nvSpPr>
          <p:spPr>
            <a:xfrm>
              <a:off x="1228176" y="1692398"/>
              <a:ext cx="2318324" cy="411271"/>
            </a:xfrm>
            <a:custGeom>
              <a:avLst/>
              <a:gdLst/>
              <a:ahLst/>
              <a:cxnLst/>
              <a:rect l="l" t="t" r="r" b="b"/>
              <a:pathLst>
                <a:path w="2590419" h="377238">
                  <a:moveTo>
                    <a:pt x="62874" y="0"/>
                  </a:moveTo>
                  <a:lnTo>
                    <a:pt x="2527545" y="0"/>
                  </a:lnTo>
                  <a:cubicBezTo>
                    <a:pt x="2562269" y="0"/>
                    <a:pt x="2590419" y="28150"/>
                    <a:pt x="2590419" y="62874"/>
                  </a:cubicBezTo>
                  <a:lnTo>
                    <a:pt x="2590419" y="211015"/>
                  </a:lnTo>
                  <a:lnTo>
                    <a:pt x="2320323" y="211015"/>
                  </a:lnTo>
                  <a:cubicBezTo>
                    <a:pt x="2285599" y="211015"/>
                    <a:pt x="2257449" y="239165"/>
                    <a:pt x="2257449" y="273889"/>
                  </a:cubicBezTo>
                  <a:lnTo>
                    <a:pt x="2257449" y="377238"/>
                  </a:lnTo>
                  <a:lnTo>
                    <a:pt x="62874" y="377238"/>
                  </a:lnTo>
                  <a:cubicBezTo>
                    <a:pt x="28150" y="377238"/>
                    <a:pt x="0" y="349088"/>
                    <a:pt x="0" y="314364"/>
                  </a:cubicBezTo>
                  <a:lnTo>
                    <a:pt x="0" y="62874"/>
                  </a:lnTo>
                  <a:cubicBezTo>
                    <a:pt x="0" y="28150"/>
                    <a:pt x="28150" y="0"/>
                    <a:pt x="62874" y="0"/>
                  </a:cubicBezTo>
                  <a:close/>
                </a:path>
              </a:pathLst>
            </a:custGeom>
            <a:solidFill>
              <a:srgbClr val="2DB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329273" y="1759497"/>
              <a:ext cx="1907260" cy="277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spcBef>
                  <a:spcPct val="20000"/>
                </a:spcBef>
                <a:buClr>
                  <a:schemeClr val="hlink"/>
                </a:buClr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공장현장 사진</a:t>
              </a:r>
              <a:endParaRPr lang="ko-KR" altLang="en-US" sz="12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aphicFrame>
        <p:nvGraphicFramePr>
          <p:cNvPr id="9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050876"/>
              </p:ext>
            </p:extLst>
          </p:nvPr>
        </p:nvGraphicFramePr>
        <p:xfrm>
          <a:off x="397812" y="1947382"/>
          <a:ext cx="8350652" cy="4352376"/>
        </p:xfrm>
        <a:graphic>
          <a:graphicData uri="http://schemas.openxmlformats.org/drawingml/2006/table">
            <a:tbl>
              <a:tblPr/>
              <a:tblGrid>
                <a:gridCol w="8350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52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58" marR="91458" marT="45721" marB="45721" anchor="ctr" horzOverflow="overflow">
                    <a:lnL cap="flat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" name="그림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FE81436-FA2C-9EEA-92F7-631E522DE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0" b="19551"/>
          <a:stretch/>
        </p:blipFill>
        <p:spPr bwMode="auto">
          <a:xfrm>
            <a:off x="4701154" y="2008049"/>
            <a:ext cx="2000176" cy="20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 descr="실내, 밀러이(가) 표시된 사진&#10;&#10;자동 생성된 설명">
            <a:extLst>
              <a:ext uri="{FF2B5EF4-FFF2-40B4-BE49-F238E27FC236}">
                <a16:creationId xmlns:a16="http://schemas.microsoft.com/office/drawing/2014/main" id="{8F99CA9F-F82C-9691-91C6-95D58E469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27951"/>
          <a:stretch/>
        </p:blipFill>
        <p:spPr>
          <a:xfrm>
            <a:off x="2531603" y="2008049"/>
            <a:ext cx="2095616" cy="2049156"/>
          </a:xfrm>
          <a:prstGeom prst="rect">
            <a:avLst/>
          </a:prstGeom>
        </p:spPr>
      </p:pic>
      <p:pic>
        <p:nvPicPr>
          <p:cNvPr id="10" name="그림 9" descr="실내, 바닥, 천장, 여러개이(가) 표시된 사진&#10;&#10;자동 생성된 설명">
            <a:extLst>
              <a:ext uri="{FF2B5EF4-FFF2-40B4-BE49-F238E27FC236}">
                <a16:creationId xmlns:a16="http://schemas.microsoft.com/office/drawing/2014/main" id="{393940B3-E86C-8322-144C-D92F30AF64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b="29459"/>
          <a:stretch/>
        </p:blipFill>
        <p:spPr>
          <a:xfrm>
            <a:off x="409129" y="4117872"/>
            <a:ext cx="2078710" cy="2099280"/>
          </a:xfrm>
          <a:prstGeom prst="rect">
            <a:avLst/>
          </a:prstGeom>
        </p:spPr>
      </p:pic>
      <p:pic>
        <p:nvPicPr>
          <p:cNvPr id="16" name="그림 15" descr="실내, 천장, 카운터, 혼잡한이(가) 표시된 사진&#10;&#10;자동 생성된 설명">
            <a:extLst>
              <a:ext uri="{FF2B5EF4-FFF2-40B4-BE49-F238E27FC236}">
                <a16:creationId xmlns:a16="http://schemas.microsoft.com/office/drawing/2014/main" id="{682E3012-7326-0678-B2F4-7E593E4F00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9" b="21651"/>
          <a:stretch/>
        </p:blipFill>
        <p:spPr>
          <a:xfrm>
            <a:off x="6775265" y="2017745"/>
            <a:ext cx="1973199" cy="1927828"/>
          </a:xfrm>
          <a:prstGeom prst="rect">
            <a:avLst/>
          </a:prstGeom>
        </p:spPr>
      </p:pic>
      <p:pic>
        <p:nvPicPr>
          <p:cNvPr id="21" name="그림 20" descr="실내, 기기이(가) 표시된 사진&#10;&#10;자동 생성된 설명">
            <a:extLst>
              <a:ext uri="{FF2B5EF4-FFF2-40B4-BE49-F238E27FC236}">
                <a16:creationId xmlns:a16="http://schemas.microsoft.com/office/drawing/2014/main" id="{6F04AC75-C2A1-D203-BEFF-A2FB448FE9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r="9051"/>
          <a:stretch/>
        </p:blipFill>
        <p:spPr>
          <a:xfrm>
            <a:off x="402630" y="2014076"/>
            <a:ext cx="2067370" cy="2049156"/>
          </a:xfrm>
          <a:prstGeom prst="rect">
            <a:avLst/>
          </a:prstGeom>
        </p:spPr>
      </p:pic>
      <p:pic>
        <p:nvPicPr>
          <p:cNvPr id="25" name="그림 24" descr="실내, 혼잡한이(가) 표시된 사진&#10;&#10;자동 생성된 설명">
            <a:extLst>
              <a:ext uri="{FF2B5EF4-FFF2-40B4-BE49-F238E27FC236}">
                <a16:creationId xmlns:a16="http://schemas.microsoft.com/office/drawing/2014/main" id="{6F942CFF-ED07-20BC-75A5-266067CDD6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5" b="21651"/>
          <a:stretch/>
        </p:blipFill>
        <p:spPr>
          <a:xfrm>
            <a:off x="2531603" y="4117872"/>
            <a:ext cx="2095616" cy="2099280"/>
          </a:xfrm>
          <a:prstGeom prst="rect">
            <a:avLst/>
          </a:prstGeom>
        </p:spPr>
      </p:pic>
      <p:pic>
        <p:nvPicPr>
          <p:cNvPr id="29" name="그림 28" descr="실내, 영역, 더러운이(가) 표시된 사진&#10;&#10;자동 생성된 설명">
            <a:extLst>
              <a:ext uri="{FF2B5EF4-FFF2-40B4-BE49-F238E27FC236}">
                <a16:creationId xmlns:a16="http://schemas.microsoft.com/office/drawing/2014/main" id="{3627C37A-D768-BDA6-5613-7617E31099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8" t="17689" b="21651"/>
          <a:stretch/>
        </p:blipFill>
        <p:spPr>
          <a:xfrm>
            <a:off x="4701154" y="4124294"/>
            <a:ext cx="2020324" cy="2097602"/>
          </a:xfrm>
          <a:prstGeom prst="rect">
            <a:avLst/>
          </a:prstGeom>
        </p:spPr>
      </p:pic>
      <p:pic>
        <p:nvPicPr>
          <p:cNvPr id="35" name="그림 34" descr="바닥, 실내, 여러개, 밀러이(가) 표시된 사진&#10;&#10;자동 생성된 설명">
            <a:extLst>
              <a:ext uri="{FF2B5EF4-FFF2-40B4-BE49-F238E27FC236}">
                <a16:creationId xmlns:a16="http://schemas.microsoft.com/office/drawing/2014/main" id="{33075FF3-0F52-E174-72E1-016795C2B7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6" b="19324"/>
          <a:stretch/>
        </p:blipFill>
        <p:spPr>
          <a:xfrm>
            <a:off x="6793819" y="4107112"/>
            <a:ext cx="1941052" cy="2088314"/>
          </a:xfrm>
          <a:prstGeom prst="rect">
            <a:avLst/>
          </a:prstGeom>
        </p:spPr>
      </p:pic>
      <p:pic>
        <p:nvPicPr>
          <p:cNvPr id="41" name="그림 40" descr="텍스트, 실내, 장비이(가) 표시된 사진&#10;&#10;자동 생성된 설명">
            <a:extLst>
              <a:ext uri="{FF2B5EF4-FFF2-40B4-BE49-F238E27FC236}">
                <a16:creationId xmlns:a16="http://schemas.microsoft.com/office/drawing/2014/main" id="{B112CB45-8FBE-3EA1-02BD-91294C9F0B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b="14300"/>
          <a:stretch/>
        </p:blipFill>
        <p:spPr>
          <a:xfrm>
            <a:off x="6176171" y="2981659"/>
            <a:ext cx="1162956" cy="1649824"/>
          </a:xfrm>
          <a:prstGeom prst="rect">
            <a:avLst/>
          </a:prstGeom>
        </p:spPr>
      </p:pic>
      <p:pic>
        <p:nvPicPr>
          <p:cNvPr id="49" name="그림 48" descr="실내, 천장, 더미이(가) 표시된 사진&#10;&#10;자동 생성된 설명">
            <a:extLst>
              <a:ext uri="{FF2B5EF4-FFF2-40B4-BE49-F238E27FC236}">
                <a16:creationId xmlns:a16="http://schemas.microsoft.com/office/drawing/2014/main" id="{0AFBF4F7-CE07-4C2B-3B8B-8885B5ED2D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2" b="16401"/>
          <a:stretch/>
        </p:blipFill>
        <p:spPr>
          <a:xfrm>
            <a:off x="1810776" y="3131421"/>
            <a:ext cx="1157054" cy="1649824"/>
          </a:xfrm>
          <a:prstGeom prst="rect">
            <a:avLst/>
          </a:prstGeom>
        </p:spPr>
      </p:pic>
      <p:pic>
        <p:nvPicPr>
          <p:cNvPr id="14" name="그림 13" descr="텍스트, 실내, 장비, 혼잡한이(가) 표시된 사진&#10;&#10;자동 생성된 설명">
            <a:extLst>
              <a:ext uri="{FF2B5EF4-FFF2-40B4-BE49-F238E27FC236}">
                <a16:creationId xmlns:a16="http://schemas.microsoft.com/office/drawing/2014/main" id="{7F9AF49B-2B78-E18B-5780-A732757F30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7" b="21651"/>
          <a:stretch/>
        </p:blipFill>
        <p:spPr>
          <a:xfrm>
            <a:off x="3994041" y="4631483"/>
            <a:ext cx="1368152" cy="13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73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2483768"/>
            <a:ext cx="7560840" cy="4118520"/>
          </a:xfrm>
          <a:prstGeom prst="rect">
            <a:avLst/>
          </a:prstGeom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792163" y="980728"/>
            <a:ext cx="7560840" cy="144016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ko-KR" altLang="en-US" sz="3000" b="1" dirty="0"/>
              <a:t>고객의 </a:t>
            </a:r>
            <a:r>
              <a:rPr lang="en-US" altLang="ko-KR" sz="3000" b="1" dirty="0">
                <a:solidFill>
                  <a:srgbClr val="FF0000"/>
                </a:solidFill>
              </a:rPr>
              <a:t>NEEDS</a:t>
            </a:r>
            <a:r>
              <a:rPr lang="en-US" altLang="ko-KR" sz="3000" b="1" dirty="0"/>
              <a:t> </a:t>
            </a:r>
            <a:r>
              <a:rPr lang="ko-KR" altLang="en-US" sz="3000" b="1" dirty="0"/>
              <a:t>와 </a:t>
            </a:r>
            <a:r>
              <a:rPr lang="en-US" altLang="ko-KR" sz="3000" b="1" dirty="0">
                <a:solidFill>
                  <a:srgbClr val="FF0000"/>
                </a:solidFill>
              </a:rPr>
              <a:t>satisfaction</a:t>
            </a:r>
            <a:r>
              <a:rPr lang="en-US" altLang="ko-KR" sz="3000" b="1" dirty="0"/>
              <a:t> </a:t>
            </a:r>
            <a:r>
              <a:rPr lang="ko-KR" altLang="en-US" sz="3000" b="1" dirty="0"/>
              <a:t>을 위해</a:t>
            </a:r>
            <a:br>
              <a:rPr lang="en-US" altLang="ko-KR" sz="3000" b="1" dirty="0"/>
            </a:br>
            <a:r>
              <a:rPr lang="ko-KR" altLang="en-US" sz="3000" b="1" dirty="0"/>
              <a:t>최선을 다해 노력할 준비가 되어 있습니다</a:t>
            </a:r>
            <a:r>
              <a:rPr lang="en-US" altLang="ko-KR" sz="3000" b="1" dirty="0"/>
              <a:t>.</a:t>
            </a:r>
            <a:endParaRPr sz="3000" b="1" dirty="0"/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5436096" y="5926385"/>
            <a:ext cx="28083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900" b="0" kern="1200" cap="all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  <a:defRPr/>
            </a:pPr>
            <a:r>
              <a:rPr lang="en-US" altLang="ko-KR" sz="2000" b="1" dirty="0"/>
              <a:t>-</a:t>
            </a:r>
            <a:r>
              <a:rPr lang="ko-KR" altLang="en-US" sz="2000" b="1" dirty="0"/>
              <a:t>㈜</a:t>
            </a:r>
            <a:r>
              <a:rPr lang="ko-KR" altLang="en-US" sz="2000" b="1" dirty="0" err="1"/>
              <a:t>백상이엔지</a:t>
            </a:r>
            <a:r>
              <a:rPr lang="ko-KR" altLang="en-US" sz="2000" b="1" dirty="0"/>
              <a:t> 일동</a:t>
            </a:r>
            <a:r>
              <a:rPr lang="en-US" altLang="ko-KR" sz="2000" b="1" dirty="0"/>
              <a:t>-</a:t>
            </a:r>
            <a:endParaRPr lang="ko-KR" altLang="en-US" sz="20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6" name="그림 27" descr="방울아이콘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31" y="1327295"/>
            <a:ext cx="582733" cy="58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34762" y="1418601"/>
            <a:ext cx="482865" cy="40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b="1" dirty="0">
                <a:solidFill>
                  <a:schemeClr val="bg1"/>
                </a:solidFill>
              </a:rPr>
              <a:t>01</a:t>
            </a:r>
            <a:endParaRPr kumimoji="0" lang="ko-KR" altLang="ko-KR" b="1" dirty="0">
              <a:solidFill>
                <a:schemeClr val="bg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18703" y="1368021"/>
            <a:ext cx="1487488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9569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회사 일반현황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385138" y="1336700"/>
            <a:ext cx="1795856" cy="188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 defTabSz="995690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경영이념 및 목표</a:t>
            </a:r>
          </a:p>
          <a:p>
            <a:pPr marL="228600" indent="-228600" defTabSz="995690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회사연혁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 defTabSz="995690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회사개요</a:t>
            </a:r>
          </a:p>
          <a:p>
            <a:pPr marL="228600" indent="-228600" defTabSz="995690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조직 및 인원현황</a:t>
            </a:r>
          </a:p>
          <a:p>
            <a:pPr marL="228600" indent="-228600" defTabSz="995690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 거래업체 현황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29" descr="방울아이콘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08" y="3892363"/>
            <a:ext cx="587712" cy="58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707439" y="3995276"/>
            <a:ext cx="482865" cy="40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b="1" dirty="0">
                <a:solidFill>
                  <a:schemeClr val="bg1"/>
                </a:solidFill>
              </a:rPr>
              <a:t>02</a:t>
            </a:r>
            <a:endParaRPr kumimoji="0" lang="ko-KR" altLang="ko-KR" b="1" dirty="0">
              <a:solidFill>
                <a:schemeClr val="bg1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91917" y="3985752"/>
            <a:ext cx="1005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사업현황</a:t>
            </a:r>
            <a:endParaRPr kumimoji="0"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532508" y="4195374"/>
            <a:ext cx="13840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indent="-228600" defTabSz="995690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주요생산설비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228600" indent="-228600" defTabSz="995690">
              <a:lnSpc>
                <a:spcPct val="200000"/>
              </a:lnSpc>
              <a:buFont typeface="+mj-lt"/>
              <a:buAutoNum type="arabicPeriod"/>
              <a:defRPr/>
            </a:pP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주요 생산품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TextBox 91"/>
          <p:cNvSpPr txBox="1">
            <a:spLocks noChangeArrowheads="1"/>
          </p:cNvSpPr>
          <p:nvPr/>
        </p:nvSpPr>
        <p:spPr bwMode="auto">
          <a:xfrm>
            <a:off x="323528" y="491942"/>
            <a:ext cx="1948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CONTENRS</a:t>
            </a:r>
            <a:endParaRPr kumimoji="0"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38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1-1. </a:t>
            </a:r>
            <a:r>
              <a:rPr lang="ko-KR" altLang="en-US" sz="2000" b="1" spc="300" dirty="0"/>
              <a:t>경영이념 및 목표</a:t>
            </a:r>
            <a:endParaRPr sz="2000" b="1" spc="300" dirty="0"/>
          </a:p>
        </p:txBody>
      </p:sp>
      <p:grpSp>
        <p:nvGrpSpPr>
          <p:cNvPr id="6" name="그룹 21"/>
          <p:cNvGrpSpPr>
            <a:grpSpLocks/>
          </p:cNvGrpSpPr>
          <p:nvPr/>
        </p:nvGrpSpPr>
        <p:grpSpPr bwMode="auto">
          <a:xfrm>
            <a:off x="493711" y="1302008"/>
            <a:ext cx="8172450" cy="5040314"/>
            <a:chOff x="1278016" y="1836415"/>
            <a:chExt cx="8172372" cy="5040564"/>
          </a:xfrm>
        </p:grpSpPr>
        <p:sp>
          <p:nvSpPr>
            <p:cNvPr id="7" name="직사각형 6"/>
            <p:cNvSpPr/>
            <p:nvPr/>
          </p:nvSpPr>
          <p:spPr>
            <a:xfrm>
              <a:off x="1995559" y="2268238"/>
              <a:ext cx="7445304" cy="1008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algn="ctr" defTabSz="1043056" fontAlgn="auto">
                <a:lnSpc>
                  <a:spcPct val="12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kumimoji="0" lang="ko-KR" altLang="en-US" sz="2100">
                <a:latin typeface="+mn-lt"/>
                <a:ea typeface="+mn-ea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005083" y="1836415"/>
              <a:ext cx="7445304" cy="431821"/>
            </a:xfrm>
            <a:prstGeom prst="rect">
              <a:avLst/>
            </a:prstGeom>
            <a:solidFill>
              <a:srgbClr val="D1CD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1278016" y="1836416"/>
              <a:ext cx="1439848" cy="1439934"/>
            </a:xfrm>
            <a:prstGeom prst="ellipse">
              <a:avLst/>
            </a:prstGeom>
            <a:solidFill>
              <a:srgbClr val="D1CD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1349452" y="1907858"/>
              <a:ext cx="1296976" cy="12970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</a:t>
              </a:r>
              <a:endParaRPr kumimoji="0" lang="ko-KR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995559" y="4068552"/>
              <a:ext cx="7445304" cy="1008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algn="ctr" defTabSz="1043056" fontAlgn="auto">
                <a:lnSpc>
                  <a:spcPct val="12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kumimoji="0" lang="ko-KR" altLang="en-US" sz="2100">
                <a:latin typeface="+mn-lt"/>
                <a:ea typeface="+mn-ea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2005084" y="3636730"/>
              <a:ext cx="7445304" cy="431821"/>
            </a:xfrm>
            <a:prstGeom prst="rect">
              <a:avLst/>
            </a:prstGeom>
            <a:solidFill>
              <a:srgbClr val="2DB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13" name="타원 12"/>
            <p:cNvSpPr/>
            <p:nvPr/>
          </p:nvSpPr>
          <p:spPr>
            <a:xfrm>
              <a:off x="1278016" y="3636730"/>
              <a:ext cx="1439848" cy="1439934"/>
            </a:xfrm>
            <a:prstGeom prst="ellipse">
              <a:avLst/>
            </a:prstGeom>
            <a:solidFill>
              <a:srgbClr val="2DB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14" name="타원 13"/>
            <p:cNvSpPr/>
            <p:nvPr/>
          </p:nvSpPr>
          <p:spPr>
            <a:xfrm>
              <a:off x="1349452" y="3708172"/>
              <a:ext cx="1296976" cy="12970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</a:t>
              </a:r>
              <a:endParaRPr kumimoji="0" lang="ko-KR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995559" y="5868866"/>
              <a:ext cx="7445304" cy="1008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algn="ctr" defTabSz="1043056" fontAlgn="auto">
                <a:lnSpc>
                  <a:spcPct val="12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endParaRPr kumimoji="0" lang="ko-KR" altLang="en-US" sz="2100">
                <a:latin typeface="+mn-lt"/>
                <a:ea typeface="+mn-ea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2005084" y="5437045"/>
              <a:ext cx="7445304" cy="431821"/>
            </a:xfrm>
            <a:prstGeom prst="rect">
              <a:avLst/>
            </a:prstGeom>
            <a:solidFill>
              <a:srgbClr val="8F7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17" name="타원 16"/>
            <p:cNvSpPr/>
            <p:nvPr/>
          </p:nvSpPr>
          <p:spPr>
            <a:xfrm>
              <a:off x="1278016" y="5437044"/>
              <a:ext cx="1439848" cy="1439934"/>
            </a:xfrm>
            <a:prstGeom prst="ellipse">
              <a:avLst/>
            </a:prstGeom>
            <a:solidFill>
              <a:srgbClr val="8F77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18" name="타원 17"/>
            <p:cNvSpPr/>
            <p:nvPr/>
          </p:nvSpPr>
          <p:spPr>
            <a:xfrm>
              <a:off x="1349452" y="5508486"/>
              <a:ext cx="1296976" cy="12970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3</a:t>
              </a:r>
              <a:endParaRPr kumimoji="0" lang="ko-KR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9" name="TextBox 43"/>
            <p:cNvSpPr txBox="1">
              <a:spLocks noChangeArrowheads="1"/>
            </p:cNvSpPr>
            <p:nvPr/>
          </p:nvSpPr>
          <p:spPr bwMode="auto">
            <a:xfrm>
              <a:off x="2718176" y="1911508"/>
              <a:ext cx="352839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r>
                <a:rPr kumimoji="0" lang="en-US" altLang="ko-KR" sz="1200" b="1" dirty="0">
                  <a:solidFill>
                    <a:schemeClr val="bg1"/>
                  </a:solidFill>
                </a:rPr>
                <a:t>where promises made, where promises kept.</a:t>
              </a:r>
              <a:endParaRPr kumimoji="0" lang="en-US" altLang="ko-KR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44"/>
            <p:cNvSpPr txBox="1">
              <a:spLocks noChangeArrowheads="1"/>
            </p:cNvSpPr>
            <p:nvPr/>
          </p:nvSpPr>
          <p:spPr bwMode="auto">
            <a:xfrm>
              <a:off x="2718176" y="3711709"/>
              <a:ext cx="5076814" cy="27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r>
                <a:rPr lang="en-US" altLang="ko-KR" sz="1200" b="1" dirty="0">
                  <a:solidFill>
                    <a:schemeClr val="bg1"/>
                  </a:solidFill>
                  <a:effectLst/>
                </a:rPr>
                <a:t>Sustained investment and technology development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45"/>
            <p:cNvSpPr txBox="1">
              <a:spLocks noChangeArrowheads="1"/>
            </p:cNvSpPr>
            <p:nvPr/>
          </p:nvSpPr>
          <p:spPr bwMode="auto">
            <a:xfrm>
              <a:off x="2718174" y="5511910"/>
              <a:ext cx="5868895" cy="27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r>
                <a:rPr kumimoji="0" lang="en-US" altLang="ko-KR" sz="1200" b="1" dirty="0">
                  <a:solidFill>
                    <a:schemeClr val="bg1"/>
                  </a:solidFill>
                </a:rPr>
                <a:t>we will always try our best to meet our customers satisfaction</a:t>
              </a:r>
              <a:endParaRPr kumimoji="0" lang="en-US" altLang="ko-KR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제목 1"/>
            <p:cNvSpPr txBox="1">
              <a:spLocks/>
            </p:cNvSpPr>
            <p:nvPr/>
          </p:nvSpPr>
          <p:spPr bwMode="auto">
            <a:xfrm>
              <a:off x="2862325" y="2552748"/>
              <a:ext cx="6445188" cy="46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defTabSz="914400">
                <a:lnSpc>
                  <a:spcPct val="150000"/>
                </a:lnSpc>
              </a:pPr>
              <a:r>
                <a:rPr lang="ko-KR" altLang="en-US" sz="1600" dirty="0">
                  <a:solidFill>
                    <a:srgbClr val="404040"/>
                  </a:solidFill>
                  <a:latin typeface="+mn-lt"/>
                  <a:ea typeface="굴림" charset="-127"/>
                </a:rPr>
                <a:t>㈜</a:t>
              </a:r>
              <a:r>
                <a:rPr lang="ko-KR" altLang="en-US" sz="1600" dirty="0" err="1">
                  <a:solidFill>
                    <a:srgbClr val="404040"/>
                  </a:solidFill>
                  <a:latin typeface="+mn-lt"/>
                  <a:ea typeface="굴림" charset="-127"/>
                </a:rPr>
                <a:t>백상이엔지는</a:t>
              </a:r>
              <a:r>
                <a:rPr lang="ko-KR" altLang="en-US" sz="1600" dirty="0">
                  <a:solidFill>
                    <a:srgbClr val="404040"/>
                  </a:solidFill>
                  <a:latin typeface="+mn-lt"/>
                  <a:ea typeface="굴림" charset="-127"/>
                </a:rPr>
                <a:t> 약속과 신뢰를 지키는 기업이 되고자 합니다</a:t>
              </a:r>
              <a:r>
                <a:rPr lang="en-US" altLang="ko-KR" sz="1600" dirty="0">
                  <a:solidFill>
                    <a:srgbClr val="404040"/>
                  </a:solidFill>
                  <a:latin typeface="+mn-lt"/>
                  <a:ea typeface="굴림" charset="-127"/>
                </a:rPr>
                <a:t>.</a:t>
              </a:r>
              <a:endParaRPr lang="ko-KR" altLang="ko-KR" sz="1600" dirty="0">
                <a:solidFill>
                  <a:srgbClr val="404040"/>
                </a:solidFill>
                <a:latin typeface="+mn-lt"/>
                <a:ea typeface="굴림" charset="-127"/>
              </a:endParaRPr>
            </a:p>
          </p:txBody>
        </p:sp>
        <p:sp>
          <p:nvSpPr>
            <p:cNvPr id="23" name="제목 1"/>
            <p:cNvSpPr txBox="1">
              <a:spLocks/>
            </p:cNvSpPr>
            <p:nvPr/>
          </p:nvSpPr>
          <p:spPr bwMode="auto">
            <a:xfrm>
              <a:off x="2862325" y="4181776"/>
              <a:ext cx="6445188" cy="78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ko-KR" altLang="en-US" sz="1600" dirty="0">
                  <a:solidFill>
                    <a:srgbClr val="404040"/>
                  </a:solidFill>
                  <a:ea typeface="굴림" charset="-127"/>
                </a:rPr>
                <a:t>㈜</a:t>
              </a:r>
              <a:r>
                <a:rPr lang="ko-KR" altLang="en-US" sz="1600" dirty="0" err="1">
                  <a:solidFill>
                    <a:srgbClr val="404040"/>
                  </a:solidFill>
                  <a:ea typeface="굴림" charset="-127"/>
                </a:rPr>
                <a:t>백상이엔지는</a:t>
              </a:r>
              <a:r>
                <a:rPr lang="ko-KR" altLang="en-US" sz="1600" dirty="0">
                  <a:solidFill>
                    <a:srgbClr val="404040"/>
                  </a:solidFill>
                  <a:latin typeface="+mn-lt"/>
                  <a:ea typeface="굴림" charset="-127"/>
                </a:rPr>
                <a:t> 판금 </a:t>
              </a:r>
              <a:r>
                <a:rPr lang="en-US" altLang="ko-KR" sz="1600" dirty="0">
                  <a:solidFill>
                    <a:srgbClr val="404040"/>
                  </a:solidFill>
                  <a:latin typeface="+mn-lt"/>
                  <a:ea typeface="굴림" charset="-127"/>
                </a:rPr>
                <a:t>CASE</a:t>
              </a:r>
              <a:r>
                <a:rPr lang="ko-KR" altLang="en-US" sz="1600" dirty="0">
                  <a:solidFill>
                    <a:srgbClr val="404040"/>
                  </a:solidFill>
                  <a:latin typeface="+mn-lt"/>
                  <a:ea typeface="굴림" charset="-127"/>
                </a:rPr>
                <a:t>설계와 제작전문 업체로서 지속적인 투자와 기술개발로 신 </a:t>
              </a:r>
              <a:r>
                <a:rPr lang="en-US" altLang="ko-KR" sz="1600" dirty="0">
                  <a:solidFill>
                    <a:srgbClr val="404040"/>
                  </a:solidFill>
                  <a:latin typeface="+mn-lt"/>
                  <a:ea typeface="굴림" charset="-127"/>
                </a:rPr>
                <a:t>ITEM </a:t>
              </a:r>
              <a:r>
                <a:rPr lang="ko-KR" altLang="en-US" sz="1600" dirty="0">
                  <a:solidFill>
                    <a:srgbClr val="404040"/>
                  </a:solidFill>
                  <a:latin typeface="+mn-lt"/>
                  <a:ea typeface="굴림" charset="-127"/>
                </a:rPr>
                <a:t>창출을 목표로 정진하겠습니다</a:t>
              </a:r>
              <a:r>
                <a:rPr lang="en-US" altLang="ko-KR" sz="1600" dirty="0">
                  <a:solidFill>
                    <a:srgbClr val="404040"/>
                  </a:solidFill>
                  <a:latin typeface="+mn-lt"/>
                  <a:ea typeface="굴림" charset="-127"/>
                </a:rPr>
                <a:t>.</a:t>
              </a:r>
              <a:endParaRPr lang="ko-KR" altLang="ko-KR" sz="1600" dirty="0">
                <a:solidFill>
                  <a:srgbClr val="404040"/>
                </a:solidFill>
                <a:latin typeface="+mn-lt"/>
                <a:ea typeface="굴림" charset="-127"/>
              </a:endParaRPr>
            </a:p>
          </p:txBody>
        </p:sp>
        <p:sp>
          <p:nvSpPr>
            <p:cNvPr id="24" name="제목 1"/>
            <p:cNvSpPr txBox="1">
              <a:spLocks/>
            </p:cNvSpPr>
            <p:nvPr/>
          </p:nvSpPr>
          <p:spPr bwMode="auto">
            <a:xfrm>
              <a:off x="2862325" y="6014920"/>
              <a:ext cx="6445188" cy="41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ko-KR" altLang="en-US" sz="1600" dirty="0">
                  <a:solidFill>
                    <a:srgbClr val="404040"/>
                  </a:solidFill>
                  <a:ea typeface="굴림" charset="-127"/>
                </a:rPr>
                <a:t>㈜</a:t>
              </a:r>
              <a:r>
                <a:rPr lang="ko-KR" altLang="en-US" sz="1600" dirty="0" err="1">
                  <a:solidFill>
                    <a:srgbClr val="404040"/>
                  </a:solidFill>
                  <a:ea typeface="굴림" charset="-127"/>
                </a:rPr>
                <a:t>백상이엔지는</a:t>
              </a:r>
              <a:r>
                <a:rPr lang="ko-KR" altLang="en-US" sz="1600" dirty="0">
                  <a:solidFill>
                    <a:srgbClr val="404040"/>
                  </a:solidFill>
                  <a:latin typeface="+mn-lt"/>
                  <a:ea typeface="굴림" charset="-127"/>
                </a:rPr>
                <a:t> 고객의 만족을 위해 최선의 노력을 다할 것 입니다</a:t>
              </a:r>
              <a:r>
                <a:rPr lang="en-US" altLang="ko-KR" sz="1600" dirty="0">
                  <a:solidFill>
                    <a:srgbClr val="404040"/>
                  </a:solidFill>
                  <a:ea typeface="굴림" charset="-127"/>
                </a:rPr>
                <a:t>.</a:t>
              </a:r>
              <a:endParaRPr lang="ko-KR" altLang="ko-KR" sz="1600" dirty="0">
                <a:solidFill>
                  <a:srgbClr val="404040"/>
                </a:solidFill>
                <a:ea typeface="굴림" charset="-127"/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5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44761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600" dirty="0"/>
              <a:t>1-2. </a:t>
            </a:r>
            <a:r>
              <a:rPr lang="ko-KR" altLang="en-US" sz="2000" b="1" spc="600" dirty="0"/>
              <a:t>회사연혁</a:t>
            </a:r>
            <a:endParaRPr sz="2000" b="1" spc="600" dirty="0"/>
          </a:p>
        </p:txBody>
      </p:sp>
      <p:sp>
        <p:nvSpPr>
          <p:cNvPr id="6" name="오른쪽 화살표 5"/>
          <p:cNvSpPr/>
          <p:nvPr/>
        </p:nvSpPr>
        <p:spPr bwMode="auto">
          <a:xfrm>
            <a:off x="431070" y="3770418"/>
            <a:ext cx="8317394" cy="277244"/>
          </a:xfrm>
          <a:prstGeom prst="rightArrow">
            <a:avLst>
              <a:gd name="adj1" fmla="val 50000"/>
              <a:gd name="adj2" fmla="val 7976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" name="직사각형 6"/>
          <p:cNvSpPr/>
          <p:nvPr/>
        </p:nvSpPr>
        <p:spPr bwMode="auto">
          <a:xfrm>
            <a:off x="351740" y="5019880"/>
            <a:ext cx="1429888" cy="151730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0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350618" y="5028141"/>
            <a:ext cx="1432133" cy="172436"/>
          </a:xfrm>
          <a:prstGeom prst="rect">
            <a:avLst/>
          </a:prstGeom>
          <a:solidFill>
            <a:srgbClr val="D1C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00" b="1" dirty="0">
              <a:latin typeface="+mn-ea"/>
            </a:endParaRPr>
          </a:p>
        </p:txBody>
      </p:sp>
      <p:sp>
        <p:nvSpPr>
          <p:cNvPr id="19" name="TextBox 9"/>
          <p:cNvSpPr txBox="1"/>
          <p:nvPr/>
        </p:nvSpPr>
        <p:spPr bwMode="auto">
          <a:xfrm>
            <a:off x="395536" y="5229200"/>
            <a:ext cx="1346834" cy="1253347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dirty="0"/>
              <a:t>- </a:t>
            </a:r>
            <a:r>
              <a:rPr kumimoji="0" lang="ko-KR" altLang="en-US" sz="1050" b="1" dirty="0"/>
              <a:t>백상정밀공업 설립</a:t>
            </a:r>
            <a:endParaRPr kumimoji="0"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/>
              <a:t>- </a:t>
            </a:r>
            <a:r>
              <a:rPr lang="ko-KR" altLang="en-US" sz="1050" b="1" dirty="0"/>
              <a:t>프레스 신규도입</a:t>
            </a:r>
            <a:endParaRPr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/>
              <a:t>- </a:t>
            </a:r>
            <a:r>
              <a:rPr lang="ko-KR" altLang="en-US" sz="1050" b="1" dirty="0"/>
              <a:t>금형 설비 도입</a:t>
            </a:r>
            <a:endParaRPr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/>
              <a:t>- LCD B/K </a:t>
            </a:r>
            <a:r>
              <a:rPr lang="ko-KR" altLang="en-US" sz="1050" b="1" dirty="0"/>
              <a:t>생산개시</a:t>
            </a:r>
            <a:endParaRPr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/>
              <a:t>- ISO9001</a:t>
            </a:r>
            <a:r>
              <a:rPr lang="ko-KR" altLang="en-US" sz="1050" b="1" dirty="0"/>
              <a:t>인증</a:t>
            </a:r>
            <a:endParaRPr lang="en-US" altLang="ko-KR" sz="1050" b="1" dirty="0"/>
          </a:p>
        </p:txBody>
      </p:sp>
      <p:sp>
        <p:nvSpPr>
          <p:cNvPr id="8" name="직사각형 7"/>
          <p:cNvSpPr/>
          <p:nvPr/>
        </p:nvSpPr>
        <p:spPr bwMode="auto">
          <a:xfrm>
            <a:off x="3596471" y="5007306"/>
            <a:ext cx="1505197" cy="153098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6" name="TextBox 15"/>
          <p:cNvSpPr txBox="1"/>
          <p:nvPr/>
        </p:nvSpPr>
        <p:spPr bwMode="auto">
          <a:xfrm>
            <a:off x="3595290" y="5017867"/>
            <a:ext cx="1507559" cy="1862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b="1" dirty="0"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5271565" y="5006877"/>
            <a:ext cx="1514809" cy="152400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 dirty="0"/>
          </a:p>
        </p:txBody>
      </p:sp>
      <p:sp>
        <p:nvSpPr>
          <p:cNvPr id="17" name="TextBox 16"/>
          <p:cNvSpPr txBox="1"/>
          <p:nvPr/>
        </p:nvSpPr>
        <p:spPr bwMode="auto">
          <a:xfrm>
            <a:off x="5270258" y="5004709"/>
            <a:ext cx="1516116" cy="1825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00" b="1" dirty="0">
              <a:latin typeface="+mn-ea"/>
            </a:endParaRPr>
          </a:p>
        </p:txBody>
      </p:sp>
      <p:sp>
        <p:nvSpPr>
          <p:cNvPr id="21" name="TextBox 9"/>
          <p:cNvSpPr txBox="1"/>
          <p:nvPr/>
        </p:nvSpPr>
        <p:spPr bwMode="auto">
          <a:xfrm>
            <a:off x="3672089" y="5342914"/>
            <a:ext cx="1363362" cy="1010973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dirty="0"/>
              <a:t>- </a:t>
            </a:r>
            <a:r>
              <a:rPr kumimoji="0" lang="ko-KR" altLang="en-US" sz="1050" b="1" dirty="0"/>
              <a:t>전자무역 </a:t>
            </a:r>
            <a:endParaRPr kumimoji="0"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50" b="1" dirty="0"/>
              <a:t>  </a:t>
            </a:r>
            <a:r>
              <a:rPr kumimoji="0" lang="ko-KR" altLang="en-US" sz="1050" b="1" dirty="0" err="1"/>
              <a:t>프론티어</a:t>
            </a:r>
            <a:r>
              <a:rPr kumimoji="0" lang="ko-KR" altLang="en-US" sz="1050" b="1" dirty="0"/>
              <a:t> 기업인증</a:t>
            </a:r>
            <a:endParaRPr kumimoji="0"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/>
              <a:t>- CAD 2D/3D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/>
              <a:t>  </a:t>
            </a:r>
            <a:r>
              <a:rPr lang="ko-KR" altLang="en-US" sz="1050" b="1" dirty="0"/>
              <a:t>프로그램 도입</a:t>
            </a:r>
            <a:endParaRPr lang="en-US" altLang="ko-KR" sz="1050" b="1" dirty="0"/>
          </a:p>
        </p:txBody>
      </p:sp>
      <p:sp>
        <p:nvSpPr>
          <p:cNvPr id="10" name="직사각형 9"/>
          <p:cNvSpPr/>
          <p:nvPr/>
        </p:nvSpPr>
        <p:spPr bwMode="auto">
          <a:xfrm>
            <a:off x="6961225" y="5011889"/>
            <a:ext cx="1516766" cy="152529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6960035" y="5022998"/>
            <a:ext cx="1519145" cy="177579"/>
          </a:xfrm>
          <a:prstGeom prst="rect">
            <a:avLst/>
          </a:prstGeom>
          <a:solidFill>
            <a:srgbClr val="8F7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 b="1" dirty="0">
              <a:latin typeface="+mn-ea"/>
            </a:endParaRPr>
          </a:p>
        </p:txBody>
      </p:sp>
      <p:sp>
        <p:nvSpPr>
          <p:cNvPr id="30" name="타원 29"/>
          <p:cNvSpPr/>
          <p:nvPr/>
        </p:nvSpPr>
        <p:spPr bwMode="auto">
          <a:xfrm>
            <a:off x="5285351" y="3323822"/>
            <a:ext cx="1158857" cy="115726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b="1">
              <a:latin typeface="+mn-ea"/>
            </a:endParaRPr>
          </a:p>
        </p:txBody>
      </p:sp>
      <p:sp>
        <p:nvSpPr>
          <p:cNvPr id="32" name="타원 31"/>
          <p:cNvSpPr/>
          <p:nvPr/>
        </p:nvSpPr>
        <p:spPr bwMode="auto">
          <a:xfrm>
            <a:off x="7033074" y="3212976"/>
            <a:ext cx="1355350" cy="1355350"/>
          </a:xfrm>
          <a:prstGeom prst="ellipse">
            <a:avLst/>
          </a:prstGeom>
          <a:solidFill>
            <a:srgbClr val="8F7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 b="1">
              <a:latin typeface="+mn-ea"/>
            </a:endParaRPr>
          </a:p>
        </p:txBody>
      </p:sp>
      <p:sp>
        <p:nvSpPr>
          <p:cNvPr id="36" name="타원 35"/>
          <p:cNvSpPr/>
          <p:nvPr/>
        </p:nvSpPr>
        <p:spPr bwMode="auto">
          <a:xfrm>
            <a:off x="2085058" y="3475805"/>
            <a:ext cx="902766" cy="902767"/>
          </a:xfrm>
          <a:prstGeom prst="ellipse">
            <a:avLst/>
          </a:prstGeom>
          <a:solidFill>
            <a:srgbClr val="2DB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 b="1">
              <a:latin typeface="+mn-ea"/>
            </a:endParaRPr>
          </a:p>
        </p:txBody>
      </p:sp>
      <p:sp>
        <p:nvSpPr>
          <p:cNvPr id="37" name="TextBox 68"/>
          <p:cNvSpPr txBox="1">
            <a:spLocks noChangeArrowheads="1"/>
          </p:cNvSpPr>
          <p:nvPr/>
        </p:nvSpPr>
        <p:spPr bwMode="auto">
          <a:xfrm>
            <a:off x="2154012" y="3662696"/>
            <a:ext cx="77855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lang="en-US" altLang="ko-KR" sz="1300" b="1" dirty="0">
                <a:solidFill>
                  <a:schemeClr val="bg1"/>
                </a:solidFill>
              </a:rPr>
              <a:t>2006~</a:t>
            </a:r>
          </a:p>
          <a:p>
            <a:pPr algn="ctr"/>
            <a:r>
              <a:rPr lang="en-US" altLang="ko-KR" sz="1300" b="1" dirty="0">
                <a:solidFill>
                  <a:schemeClr val="bg1"/>
                </a:solidFill>
              </a:rPr>
              <a:t>2008</a:t>
            </a:r>
            <a:r>
              <a:rPr lang="ko-KR" altLang="en-US" sz="1300" b="1" dirty="0">
                <a:solidFill>
                  <a:schemeClr val="bg1"/>
                </a:solidFill>
              </a:rPr>
              <a:t>년</a:t>
            </a:r>
          </a:p>
        </p:txBody>
      </p:sp>
      <p:sp>
        <p:nvSpPr>
          <p:cNvPr id="38" name="타원 37"/>
          <p:cNvSpPr/>
          <p:nvPr/>
        </p:nvSpPr>
        <p:spPr bwMode="auto">
          <a:xfrm>
            <a:off x="3642263" y="3407397"/>
            <a:ext cx="1001745" cy="100328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b="1">
              <a:latin typeface="+mn-ea"/>
            </a:endParaRPr>
          </a:p>
        </p:txBody>
      </p:sp>
      <p:sp>
        <p:nvSpPr>
          <p:cNvPr id="39" name="TextBox 69"/>
          <p:cNvSpPr txBox="1">
            <a:spLocks noChangeArrowheads="1"/>
          </p:cNvSpPr>
          <p:nvPr/>
        </p:nvSpPr>
        <p:spPr bwMode="auto">
          <a:xfrm>
            <a:off x="3739084" y="3744800"/>
            <a:ext cx="8081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bg1"/>
                </a:solidFill>
              </a:rPr>
              <a:t>2012</a:t>
            </a:r>
            <a:r>
              <a:rPr lang="ko-KR" altLang="en-US" sz="1400" b="1" dirty="0">
                <a:solidFill>
                  <a:schemeClr val="bg1"/>
                </a:solidFill>
              </a:rPr>
              <a:t>년</a:t>
            </a:r>
          </a:p>
        </p:txBody>
      </p:sp>
      <p:grpSp>
        <p:nvGrpSpPr>
          <p:cNvPr id="50" name="그룹 49"/>
          <p:cNvGrpSpPr/>
          <p:nvPr/>
        </p:nvGrpSpPr>
        <p:grpSpPr>
          <a:xfrm>
            <a:off x="611560" y="3534203"/>
            <a:ext cx="845262" cy="733173"/>
            <a:chOff x="1771460" y="4844578"/>
            <a:chExt cx="1091618" cy="946862"/>
          </a:xfrm>
        </p:grpSpPr>
        <p:sp>
          <p:nvSpPr>
            <p:cNvPr id="40" name="타원 39"/>
            <p:cNvSpPr/>
            <p:nvPr/>
          </p:nvSpPr>
          <p:spPr bwMode="auto">
            <a:xfrm>
              <a:off x="1843186" y="4844578"/>
              <a:ext cx="948168" cy="946862"/>
            </a:xfrm>
            <a:prstGeom prst="ellipse">
              <a:avLst/>
            </a:prstGeom>
            <a:solidFill>
              <a:srgbClr val="D1CD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00" b="1">
                <a:latin typeface="+mn-ea"/>
              </a:endParaRPr>
            </a:p>
          </p:txBody>
        </p:sp>
        <p:sp>
          <p:nvSpPr>
            <p:cNvPr id="41" name="TextBox 71"/>
            <p:cNvSpPr txBox="1">
              <a:spLocks noChangeArrowheads="1"/>
            </p:cNvSpPr>
            <p:nvPr/>
          </p:nvSpPr>
          <p:spPr bwMode="auto">
            <a:xfrm>
              <a:off x="1771460" y="5019897"/>
              <a:ext cx="1091618" cy="59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defTabSz="995363" fontAlgn="base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/>
              <a:r>
                <a:rPr kumimoji="0" lang="en-US" altLang="ko-KR" sz="1200" b="1" dirty="0">
                  <a:solidFill>
                    <a:schemeClr val="bg1"/>
                  </a:solidFill>
                </a:rPr>
                <a:t>1999~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2005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년</a:t>
              </a:r>
              <a:endParaRPr kumimoji="0" lang="ko-KR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직사각형 60"/>
          <p:cNvSpPr/>
          <p:nvPr/>
        </p:nvSpPr>
        <p:spPr bwMode="auto">
          <a:xfrm>
            <a:off x="1955795" y="5011511"/>
            <a:ext cx="1437904" cy="152400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00"/>
          </a:p>
        </p:txBody>
      </p:sp>
      <p:sp>
        <p:nvSpPr>
          <p:cNvPr id="62" name="TextBox 61"/>
          <p:cNvSpPr txBox="1"/>
          <p:nvPr/>
        </p:nvSpPr>
        <p:spPr bwMode="auto">
          <a:xfrm>
            <a:off x="1954665" y="5011511"/>
            <a:ext cx="1439033" cy="189797"/>
          </a:xfrm>
          <a:prstGeom prst="rect">
            <a:avLst/>
          </a:prstGeom>
          <a:solidFill>
            <a:srgbClr val="2DB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100" b="1" dirty="0">
              <a:latin typeface="+mn-e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9240" y="1370092"/>
            <a:ext cx="7811319" cy="128528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/>
              <a:t>㈜</a:t>
            </a:r>
            <a:r>
              <a:rPr lang="ko-KR" altLang="en-US" dirty="0" err="1"/>
              <a:t>백상이엔지는</a:t>
            </a:r>
            <a:r>
              <a:rPr lang="ko-KR" altLang="en-US" dirty="0"/>
              <a:t> </a:t>
            </a:r>
            <a:r>
              <a:rPr lang="en-US" altLang="ko-KR" dirty="0"/>
              <a:t>1990</a:t>
            </a:r>
            <a:r>
              <a:rPr lang="ko-KR" altLang="en-US" dirty="0"/>
              <a:t>년대 전자부품 및 </a:t>
            </a:r>
            <a:r>
              <a:rPr lang="en-US" altLang="ko-KR" dirty="0"/>
              <a:t>Press</a:t>
            </a:r>
            <a:r>
              <a:rPr lang="ko-KR" altLang="en-US" dirty="0"/>
              <a:t>정밀 부품가공의 선두주자로</a:t>
            </a:r>
            <a:r>
              <a:rPr lang="en-US" altLang="ko-KR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ko-KR" altLang="en-US" dirty="0"/>
              <a:t>정밀부품 분야의 중심에 우뚝 선 백상정밀공업을 이어받아 품질경쟁력을 </a:t>
            </a:r>
            <a:endParaRPr lang="en-US" altLang="ko-KR" dirty="0"/>
          </a:p>
          <a:p>
            <a:pPr algn="ctr">
              <a:lnSpc>
                <a:spcPct val="150000"/>
              </a:lnSpc>
            </a:pPr>
            <a:r>
              <a:rPr lang="ko-KR" altLang="en-US" dirty="0"/>
              <a:t>최우선 과제로 설정하여 정밀부품 분야의 최고기업으로 도약하겠습니다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20" name="TextBox 9"/>
          <p:cNvSpPr txBox="1"/>
          <p:nvPr/>
        </p:nvSpPr>
        <p:spPr bwMode="auto">
          <a:xfrm>
            <a:off x="2067431" y="5229200"/>
            <a:ext cx="1208426" cy="1253347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dirty="0"/>
              <a:t>- </a:t>
            </a:r>
            <a:r>
              <a:rPr kumimoji="0" lang="ko-KR" altLang="en-US" sz="1050" b="1" dirty="0" err="1"/>
              <a:t>클린사업장</a:t>
            </a:r>
            <a:r>
              <a:rPr kumimoji="0" lang="ko-KR" altLang="en-US" sz="1050" b="1" dirty="0"/>
              <a:t> 인정</a:t>
            </a:r>
            <a:endParaRPr kumimoji="0"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/>
              <a:t>- </a:t>
            </a:r>
            <a:r>
              <a:rPr lang="ko-KR" altLang="en-US" sz="1050" b="1" dirty="0"/>
              <a:t>표준협회가입</a:t>
            </a:r>
            <a:endParaRPr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dirty="0"/>
              <a:t>- </a:t>
            </a:r>
            <a:r>
              <a:rPr kumimoji="0" lang="ko-KR" altLang="en-US" sz="1050" b="1" dirty="0"/>
              <a:t>경영혁신형 </a:t>
            </a:r>
            <a:endParaRPr kumimoji="0"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/>
              <a:t>   </a:t>
            </a:r>
            <a:r>
              <a:rPr kumimoji="0" lang="ko-KR" altLang="en-US" sz="1050" b="1" dirty="0"/>
              <a:t>중소기업인증</a:t>
            </a:r>
            <a:endParaRPr kumimoji="0"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/>
              <a:t>- PRESS 2</a:t>
            </a:r>
            <a:r>
              <a:rPr lang="ko-KR" altLang="en-US" sz="1050" b="1" dirty="0"/>
              <a:t>대 증설</a:t>
            </a:r>
            <a:endParaRPr kumimoji="0" lang="en-US" altLang="ko-KR" sz="1050" b="1" dirty="0"/>
          </a:p>
        </p:txBody>
      </p:sp>
      <p:sp>
        <p:nvSpPr>
          <p:cNvPr id="35" name="TextBox 71">
            <a:extLst>
              <a:ext uri="{FF2B5EF4-FFF2-40B4-BE49-F238E27FC236}">
                <a16:creationId xmlns:a16="http://schemas.microsoft.com/office/drawing/2014/main" id="{981554DB-EF12-2A67-9CE3-255DC72B8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479" y="3629041"/>
            <a:ext cx="104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en-US" altLang="ko-KR" sz="1400" b="1" dirty="0">
                <a:solidFill>
                  <a:schemeClr val="bg1"/>
                </a:solidFill>
              </a:rPr>
              <a:t>2015</a:t>
            </a:r>
            <a:r>
              <a:rPr kumimoji="0" lang="ko-KR" altLang="en-US" sz="1400" b="1" dirty="0">
                <a:solidFill>
                  <a:schemeClr val="bg1"/>
                </a:solidFill>
              </a:rPr>
              <a:t>년 </a:t>
            </a:r>
            <a:r>
              <a:rPr kumimoji="0" lang="en-US" altLang="ko-KR" sz="1400" b="1" dirty="0">
                <a:solidFill>
                  <a:schemeClr val="bg1"/>
                </a:solidFill>
              </a:rPr>
              <a:t>~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</a:rPr>
              <a:t>2018</a:t>
            </a:r>
            <a:r>
              <a:rPr lang="ko-KR" altLang="en-US" sz="1400" b="1" dirty="0">
                <a:solidFill>
                  <a:schemeClr val="bg1"/>
                </a:solidFill>
              </a:rPr>
              <a:t>년</a:t>
            </a:r>
            <a:endParaRPr kumimoji="0"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43" name="TextBox 70">
            <a:extLst>
              <a:ext uri="{FF2B5EF4-FFF2-40B4-BE49-F238E27FC236}">
                <a16:creationId xmlns:a16="http://schemas.microsoft.com/office/drawing/2014/main" id="{E7C4A92F-62E3-0065-CEB8-257D57CA7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086" y="3738386"/>
            <a:ext cx="11393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defTabSz="99536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en-US" altLang="ko-KR" sz="1600" b="1" dirty="0">
                <a:solidFill>
                  <a:schemeClr val="bg1"/>
                </a:solidFill>
              </a:rPr>
              <a:t>2022</a:t>
            </a:r>
            <a:r>
              <a:rPr kumimoji="0" lang="ko-KR" altLang="en-US" sz="1600" b="1" dirty="0">
                <a:solidFill>
                  <a:schemeClr val="bg1"/>
                </a:solidFill>
              </a:rPr>
              <a:t>년</a:t>
            </a:r>
            <a:r>
              <a:rPr kumimoji="0" lang="en-US" altLang="ko-KR" sz="1600" b="1" dirty="0">
                <a:solidFill>
                  <a:schemeClr val="bg1"/>
                </a:solidFill>
              </a:rPr>
              <a:t>~</a:t>
            </a:r>
            <a:endParaRPr kumimoji="0"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01AC29C4-44F5-CB67-5E5A-C53015A86FF2}"/>
              </a:ext>
            </a:extLst>
          </p:cNvPr>
          <p:cNvSpPr txBox="1"/>
          <p:nvPr/>
        </p:nvSpPr>
        <p:spPr bwMode="auto">
          <a:xfrm>
            <a:off x="5292080" y="5229200"/>
            <a:ext cx="1494294" cy="1253347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dirty="0"/>
              <a:t>-</a:t>
            </a:r>
            <a:r>
              <a:rPr lang="ko-KR" altLang="en-US" sz="1050" b="1" dirty="0"/>
              <a:t>㈜백상이엔지 설립</a:t>
            </a:r>
            <a:endParaRPr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50" b="1" dirty="0"/>
              <a:t>- </a:t>
            </a:r>
            <a:r>
              <a:rPr kumimoji="0" lang="ko-KR" altLang="en-US" sz="1050" b="1" dirty="0" err="1"/>
              <a:t>레이져</a:t>
            </a:r>
            <a:r>
              <a:rPr kumimoji="0" lang="ko-KR" altLang="en-US" sz="1050" b="1" dirty="0"/>
              <a:t> 장비 </a:t>
            </a:r>
            <a:r>
              <a:rPr kumimoji="0" lang="en-US" altLang="ko-KR" sz="1050" b="1" dirty="0"/>
              <a:t>/ </a:t>
            </a:r>
            <a:r>
              <a:rPr lang="ko-KR" altLang="en-US" sz="1050" b="1" dirty="0"/>
              <a:t>알루미늄 </a:t>
            </a:r>
            <a:r>
              <a:rPr lang="ko-KR" altLang="en-US" sz="1050" b="1" dirty="0" err="1"/>
              <a:t>컷팅기</a:t>
            </a:r>
            <a:r>
              <a:rPr lang="ko-KR" altLang="en-US" sz="1050" b="1" dirty="0"/>
              <a:t> </a:t>
            </a:r>
            <a:r>
              <a:rPr lang="en-US" altLang="ko-KR" sz="1050" b="1" dirty="0"/>
              <a:t>/</a:t>
            </a:r>
            <a:r>
              <a:rPr lang="ko-KR" altLang="en-US" sz="1050" b="1" dirty="0"/>
              <a:t> 자동 </a:t>
            </a:r>
            <a:r>
              <a:rPr lang="ko-KR" altLang="en-US" sz="1050" b="1" dirty="0" err="1"/>
              <a:t>탭핑기</a:t>
            </a:r>
            <a:r>
              <a:rPr lang="ko-KR" altLang="en-US" sz="1050" b="1" dirty="0"/>
              <a:t> 도입 </a:t>
            </a:r>
            <a:r>
              <a:rPr lang="en-US" altLang="ko-KR" sz="1050" b="1" dirty="0"/>
              <a:t>/ </a:t>
            </a:r>
            <a:r>
              <a:rPr lang="ko-KR" altLang="en-US" sz="1050" b="1" dirty="0"/>
              <a:t>조각기 </a:t>
            </a:r>
            <a:r>
              <a:rPr lang="en-US" altLang="ko-KR" sz="1050" b="1" dirty="0"/>
              <a:t>/ </a:t>
            </a:r>
            <a:r>
              <a:rPr lang="ko-KR" altLang="en-US" sz="1050" b="1" dirty="0" err="1"/>
              <a:t>솔리드웍스</a:t>
            </a:r>
            <a:r>
              <a:rPr lang="ko-KR" altLang="en-US" sz="1050" b="1" dirty="0"/>
              <a:t> </a:t>
            </a:r>
            <a:r>
              <a:rPr lang="en-US" altLang="ko-KR" sz="1050" b="1" dirty="0"/>
              <a:t>3D </a:t>
            </a:r>
            <a:r>
              <a:rPr lang="ko-KR" altLang="en-US" sz="1050" b="1" dirty="0"/>
              <a:t>도입</a:t>
            </a:r>
            <a:endParaRPr lang="en-US" altLang="ko-KR" sz="1050" b="1" dirty="0"/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8BE18AC2-CACE-7456-656E-11CE1860AFDC}"/>
              </a:ext>
            </a:extLst>
          </p:cNvPr>
          <p:cNvSpPr txBox="1"/>
          <p:nvPr/>
        </p:nvSpPr>
        <p:spPr bwMode="auto">
          <a:xfrm>
            <a:off x="7018313" y="5276094"/>
            <a:ext cx="1430211" cy="1253347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050" b="1" dirty="0" err="1"/>
              <a:t>레이져</a:t>
            </a:r>
            <a:r>
              <a:rPr kumimoji="0" lang="ko-KR" altLang="en-US" sz="1050" b="1" dirty="0"/>
              <a:t> </a:t>
            </a:r>
            <a:r>
              <a:rPr kumimoji="0" lang="ko-KR" altLang="en-US" sz="1050" b="1" dirty="0" err="1"/>
              <a:t>가공기</a:t>
            </a:r>
            <a:r>
              <a:rPr kumimoji="0" lang="ko-KR" altLang="en-US" sz="1050" b="1" dirty="0"/>
              <a:t> </a:t>
            </a:r>
            <a:endParaRPr kumimoji="0" lang="en-US" altLang="ko-KR" sz="1050" b="1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50" b="1" dirty="0"/>
              <a:t>    </a:t>
            </a:r>
            <a:r>
              <a:rPr kumimoji="0" lang="ko-KR" altLang="en-US" sz="1050" b="1" dirty="0"/>
              <a:t>추가도입</a:t>
            </a:r>
            <a:endParaRPr kumimoji="0" lang="en-US" altLang="ko-KR" sz="1050" b="1" dirty="0"/>
          </a:p>
          <a:p>
            <a:pPr marL="171450" indent="-17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ko-KR" altLang="en-US" sz="1050" b="1" dirty="0"/>
              <a:t>회사화성이전</a:t>
            </a:r>
            <a:endParaRPr lang="en-US" altLang="ko-KR" sz="1050" b="1" dirty="0"/>
          </a:p>
          <a:p>
            <a:pPr marL="171450" indent="-17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050" b="1" dirty="0"/>
              <a:t>판금장비 도입</a:t>
            </a:r>
            <a:endParaRPr lang="en-US" altLang="ko-KR" sz="1050" b="1" dirty="0"/>
          </a:p>
          <a:p>
            <a:pPr marL="171450" indent="-1714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ko-KR" altLang="en-US" sz="1050" b="1" dirty="0"/>
              <a:t>스마트공장 진행</a:t>
            </a:r>
            <a:endParaRPr kumimoji="0" lang="en-US" altLang="ko-KR" sz="1050" b="1" dirty="0"/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F0D3017E-F7DF-A17B-4D9A-87447A00B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1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" name="Group 18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13155"/>
              </p:ext>
            </p:extLst>
          </p:nvPr>
        </p:nvGraphicFramePr>
        <p:xfrm>
          <a:off x="323528" y="1289659"/>
          <a:ext cx="8424936" cy="5033711"/>
        </p:xfrm>
        <a:graphic>
          <a:graphicData uri="http://schemas.openxmlformats.org/drawingml/2006/table">
            <a:tbl>
              <a:tblPr/>
              <a:tblGrid>
                <a:gridCol w="1122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4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592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47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회 사 명</a:t>
                      </a:r>
                    </a:p>
                  </a:txBody>
                  <a:tcPr anchor="ctr" horzOverflow="overflow">
                    <a:lnL>
                      <a:noFill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㈜</a:t>
                      </a:r>
                      <a:r>
                        <a:rPr kumimoji="1" lang="ko-KR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백상이엔지</a:t>
                      </a: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설립년월일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2015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  </a:t>
                      </a:r>
                      <a:endParaRPr kumimoji="1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10429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10429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대표이사</a:t>
                      </a:r>
                    </a:p>
                  </a:txBody>
                  <a:tcPr anchor="ctr" horzOverflow="overflow">
                    <a:lnL>
                      <a:noFill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HY견고딕" pitchFamily="18" charset="-127"/>
                        </a:rPr>
                        <a:t>김범용</a:t>
                      </a: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사업자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등록번호</a:t>
                      </a: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777-87-00061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35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사업규모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최근년도</a:t>
                      </a:r>
                      <a:r>
                        <a:rPr kumimoji="1" lang="en-US" altLang="ko-K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kumimoji="1" lang="en-US" altLang="ko-KR" sz="12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자 본 금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/>
                        <a:t>4</a:t>
                      </a:r>
                      <a:r>
                        <a:rPr lang="ko-KR" altLang="en-US" sz="1200" dirty="0"/>
                        <a:t>억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종업원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총 </a:t>
                      </a: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14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명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3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직전매출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/>
                        <a:t>19</a:t>
                      </a:r>
                      <a:r>
                        <a:rPr lang="ko-KR" altLang="en-US" sz="1200" dirty="0"/>
                        <a:t>억 </a:t>
                      </a:r>
                      <a:r>
                        <a:rPr lang="en-US" altLang="ko-KR" sz="1200" dirty="0"/>
                        <a:t>4</a:t>
                      </a:r>
                      <a:r>
                        <a:rPr lang="ko-KR" altLang="en-US" sz="1200" dirty="0"/>
                        <a:t>천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전화번호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031-352-5546</a:t>
                      </a: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팩스번호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031-352-5546</a:t>
                      </a: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전자우편</a:t>
                      </a:r>
                      <a:endParaRPr kumimoji="1" lang="en-US" altLang="ko-KR" sz="1200" b="1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HY견고딕" pitchFamily="18" charset="-127"/>
                        </a:rPr>
                        <a:t>beaksang@beaksang.kr</a:t>
                      </a: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사업분야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ITS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관련 각종 </a:t>
                      </a: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외함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전기차 충전기 </a:t>
                      </a: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외함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스마트 가로등 외 각종 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CASE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2D/3D</a:t>
                      </a:r>
                      <a:r>
                        <a:rPr kumimoji="1" lang="ko-KR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설계제작</a:t>
                      </a: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주요 생산품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스마트 가로등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교통신호 제어기 </a:t>
                      </a: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외함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(VMS, CCTV, VDS),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하이패스 안테나 제어기 </a:t>
                      </a: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외함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CCTV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카메라 커버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전기차 충전기 </a:t>
                      </a: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외함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반도체장비제작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태양열 </a:t>
                      </a: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배터리함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배전함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분전함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PRESS </a:t>
                      </a: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금형제작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판금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제품가공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각종외함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CASE</a:t>
                      </a: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</a:rPr>
                        <a:t>제작</a:t>
                      </a:r>
                      <a:endParaRPr kumimoji="1" lang="ko-KR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맑은 고딕" pitchFamily="50" charset="-127"/>
                          <a:ea typeface="굴림" charset="-127"/>
                        </a:rPr>
                        <a:t>소재지</a:t>
                      </a:r>
                      <a:endParaRPr kumimoji="1" lang="en-US" altLang="ko-K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굴림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경기도 화성시 </a:t>
                      </a:r>
                      <a:r>
                        <a:rPr kumimoji="1" lang="ko-KR" altLang="en-US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팔탄면</a:t>
                      </a:r>
                      <a:r>
                        <a:rPr kumimoji="1" lang="ko-KR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ko-KR" altLang="en-US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율암길</a:t>
                      </a:r>
                      <a:r>
                        <a:rPr kumimoji="1" lang="ko-KR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ko-KR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238-3</a:t>
                      </a:r>
                      <a:endParaRPr kumimoji="1" lang="ko-KR" altLang="ko-KR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endParaRPr kumimoji="1" lang="ko-KR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맑은 고딕" pitchFamily="50" charset="-127"/>
                        <a:ea typeface="HY견고딕" pitchFamily="18" charset="-127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600" dirty="0"/>
              <a:t>1-3. </a:t>
            </a:r>
            <a:r>
              <a:rPr lang="ko-KR" altLang="en-US" sz="2000" b="1" spc="600" dirty="0"/>
              <a:t>회사개요</a:t>
            </a:r>
            <a:endParaRPr sz="2000" b="1" spc="6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9379"/>
            <a:ext cx="2743200" cy="6953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B311243-521B-0606-AACE-1085112BE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52661"/>
            <a:ext cx="2712590" cy="1876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945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2688"/>
            <a:ext cx="2096883" cy="32794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1-4. </a:t>
            </a:r>
            <a:r>
              <a:rPr lang="ko-KR" altLang="en-US" sz="2000" b="1" spc="300" dirty="0"/>
              <a:t>조직 및 인원현황</a:t>
            </a:r>
            <a:endParaRPr sz="2000" b="1" spc="300" dirty="0"/>
          </a:p>
        </p:txBody>
      </p:sp>
      <p:sp>
        <p:nvSpPr>
          <p:cNvPr id="6" name="직사각형 5"/>
          <p:cNvSpPr/>
          <p:nvPr/>
        </p:nvSpPr>
        <p:spPr bwMode="auto">
          <a:xfrm>
            <a:off x="936588" y="2845504"/>
            <a:ext cx="1556546" cy="44690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300" dirty="0">
                <a:solidFill>
                  <a:schemeClr val="tx1"/>
                </a:solidFill>
                <a:latin typeface="+mn-ea"/>
              </a:rPr>
              <a:t>대표이사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881678"/>
              </p:ext>
            </p:extLst>
          </p:nvPr>
        </p:nvGraphicFramePr>
        <p:xfrm>
          <a:off x="643861" y="4925147"/>
          <a:ext cx="7775574" cy="1676199"/>
        </p:xfrm>
        <a:graphic>
          <a:graphicData uri="http://schemas.openxmlformats.org/drawingml/2006/table">
            <a:tbl>
              <a:tblPr/>
              <a:tblGrid>
                <a:gridCol w="1295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0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9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14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경력</a:t>
                      </a:r>
                    </a:p>
                  </a:txBody>
                  <a:tcPr marT="45761" marB="4576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금형</a:t>
                      </a: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프레스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판금</a:t>
                      </a:r>
                      <a:r>
                        <a:rPr kumimoji="1" lang="en-US" altLang="ko-K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레이져</a:t>
                      </a: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설계및디자인관리</a:t>
                      </a:r>
                      <a:endParaRPr kumimoji="1" lang="ko-KR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계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9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15</a:t>
                      </a:r>
                      <a:r>
                        <a:rPr kumimoji="1" lang="ko-KR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 이상</a:t>
                      </a:r>
                      <a:endParaRPr kumimoji="1" lang="ko-KR" altLang="ko-KR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2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5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9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</a:t>
                      </a:r>
                      <a:r>
                        <a:rPr kumimoji="1" lang="ko-KR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 이상</a:t>
                      </a:r>
                      <a:endParaRPr kumimoji="1" lang="ko-KR" altLang="ko-KR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3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6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kumimoji="1" lang="ko-KR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 이상</a:t>
                      </a:r>
                      <a:endParaRPr kumimoji="1" lang="ko-KR" altLang="ko-KR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8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kumimoji="1" lang="ko-KR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년 이하</a:t>
                      </a:r>
                      <a:endParaRPr kumimoji="1" lang="ko-KR" altLang="ko-KR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ea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2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0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합 계</a:t>
                      </a:r>
                      <a:endParaRPr kumimoji="1" lang="ko-KR" altLang="ko-KR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T="45761" marB="45761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2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3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4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4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14</a:t>
                      </a:r>
                    </a:p>
                  </a:txBody>
                  <a:tcPr marT="45761" marB="45761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직사각형 12"/>
          <p:cNvSpPr/>
          <p:nvPr/>
        </p:nvSpPr>
        <p:spPr bwMode="auto">
          <a:xfrm>
            <a:off x="6955897" y="3635009"/>
            <a:ext cx="1038484" cy="3254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>
                <a:latin typeface="+mn-ea"/>
              </a:rPr>
              <a:t>디자인</a:t>
            </a:r>
          </a:p>
        </p:txBody>
      </p:sp>
      <p:sp>
        <p:nvSpPr>
          <p:cNvPr id="14" name="직사각형 13"/>
          <p:cNvSpPr/>
          <p:nvPr/>
        </p:nvSpPr>
        <p:spPr bwMode="auto">
          <a:xfrm>
            <a:off x="6955897" y="4091275"/>
            <a:ext cx="1038484" cy="3254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latin typeface="+mn-ea"/>
              </a:rPr>
              <a:t>2D/3D </a:t>
            </a:r>
            <a:r>
              <a:rPr lang="ko-KR" altLang="en-US" sz="1100" b="1" dirty="0">
                <a:latin typeface="+mn-ea"/>
              </a:rPr>
              <a:t>설계</a:t>
            </a:r>
            <a:endParaRPr kumimoji="0" lang="ko-KR" altLang="en-US" sz="1100" b="1" dirty="0"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6955897" y="2415235"/>
            <a:ext cx="1038484" cy="3254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 err="1">
                <a:latin typeface="+mn-ea"/>
              </a:rPr>
              <a:t>금형팀</a:t>
            </a:r>
            <a:endParaRPr kumimoji="0" lang="ko-KR" altLang="en-US" sz="1100" b="1" dirty="0"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6955897" y="1965670"/>
            <a:ext cx="1038484" cy="3254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b="1" dirty="0">
                <a:latin typeface="+mn-ea"/>
              </a:rPr>
              <a:t>PREES</a:t>
            </a:r>
            <a:r>
              <a:rPr lang="ko-KR" altLang="en-US" sz="1100" b="1" dirty="0">
                <a:latin typeface="+mn-ea"/>
              </a:rPr>
              <a:t>팀</a:t>
            </a:r>
            <a:endParaRPr kumimoji="0" lang="ko-KR" altLang="en-US" sz="1100" b="1" dirty="0"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 bwMode="auto">
          <a:xfrm>
            <a:off x="6955897" y="2906240"/>
            <a:ext cx="1038484" cy="3254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100" b="1" dirty="0" err="1">
                <a:latin typeface="+mn-ea"/>
              </a:rPr>
              <a:t>레이져팀</a:t>
            </a:r>
            <a:endParaRPr kumimoji="0" lang="ko-KR" altLang="en-US" sz="1100" b="1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6955897" y="1439861"/>
            <a:ext cx="1038484" cy="32543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00" b="1" dirty="0">
                <a:latin typeface="+mn-ea"/>
              </a:rPr>
              <a:t>품질관리</a:t>
            </a:r>
          </a:p>
        </p:txBody>
      </p:sp>
      <p:sp>
        <p:nvSpPr>
          <p:cNvPr id="27" name="직사각형 26"/>
          <p:cNvSpPr/>
          <p:nvPr/>
        </p:nvSpPr>
        <p:spPr bwMode="auto">
          <a:xfrm>
            <a:off x="4203017" y="2456718"/>
            <a:ext cx="1431219" cy="44952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b="1" spc="300" dirty="0" err="1">
                <a:solidFill>
                  <a:schemeClr val="tx1"/>
                </a:solidFill>
                <a:latin typeface="+mn-ea"/>
              </a:rPr>
              <a:t>생산부</a:t>
            </a:r>
            <a:endParaRPr kumimoji="0" lang="ko-KR" altLang="en-US" sz="1200" b="1" spc="3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4" name="모서리가 둥근 직사각형 25"/>
          <p:cNvSpPr/>
          <p:nvPr/>
        </p:nvSpPr>
        <p:spPr bwMode="auto">
          <a:xfrm>
            <a:off x="607612" y="4364976"/>
            <a:ext cx="1439717" cy="411162"/>
          </a:xfrm>
          <a:custGeom>
            <a:avLst/>
            <a:gdLst/>
            <a:ahLst/>
            <a:cxnLst/>
            <a:rect l="l" t="t" r="r" b="b"/>
            <a:pathLst>
              <a:path w="2590419" h="377238">
                <a:moveTo>
                  <a:pt x="62874" y="0"/>
                </a:moveTo>
                <a:lnTo>
                  <a:pt x="2527545" y="0"/>
                </a:lnTo>
                <a:cubicBezTo>
                  <a:pt x="2562269" y="0"/>
                  <a:pt x="2590419" y="28150"/>
                  <a:pt x="2590419" y="62874"/>
                </a:cubicBezTo>
                <a:lnTo>
                  <a:pt x="2590419" y="211015"/>
                </a:lnTo>
                <a:lnTo>
                  <a:pt x="2320323" y="211015"/>
                </a:lnTo>
                <a:cubicBezTo>
                  <a:pt x="2285599" y="211015"/>
                  <a:pt x="2257449" y="239165"/>
                  <a:pt x="2257449" y="273889"/>
                </a:cubicBezTo>
                <a:lnTo>
                  <a:pt x="2257449" y="377238"/>
                </a:lnTo>
                <a:lnTo>
                  <a:pt x="62874" y="377238"/>
                </a:lnTo>
                <a:cubicBezTo>
                  <a:pt x="28150" y="377238"/>
                  <a:pt x="0" y="349088"/>
                  <a:pt x="0" y="314364"/>
                </a:cubicBezTo>
                <a:lnTo>
                  <a:pt x="0" y="62874"/>
                </a:lnTo>
                <a:cubicBezTo>
                  <a:pt x="0" y="28150"/>
                  <a:pt x="28150" y="0"/>
                  <a:pt x="62874" y="0"/>
                </a:cubicBezTo>
                <a:close/>
              </a:path>
            </a:pathLst>
          </a:custGeom>
          <a:solidFill>
            <a:srgbClr val="8F7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 b="1">
              <a:latin typeface="+mn-ea"/>
            </a:endParaRPr>
          </a:p>
        </p:txBody>
      </p:sp>
      <p:sp>
        <p:nvSpPr>
          <p:cNvPr id="35" name="직사각형 13"/>
          <p:cNvSpPr>
            <a:spLocks noChangeArrowheads="1"/>
          </p:cNvSpPr>
          <p:nvPr/>
        </p:nvSpPr>
        <p:spPr bwMode="auto">
          <a:xfrm>
            <a:off x="707861" y="4416714"/>
            <a:ext cx="11624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0" lang="ko-KR" altLang="en-US" sz="12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기술인력</a:t>
            </a:r>
            <a:r>
              <a:rPr kumimoji="0" lang="en-US" altLang="ko-KR" sz="12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2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현황</a:t>
            </a:r>
          </a:p>
        </p:txBody>
      </p:sp>
      <p:grpSp>
        <p:nvGrpSpPr>
          <p:cNvPr id="42" name="그룹 41"/>
          <p:cNvGrpSpPr/>
          <p:nvPr/>
        </p:nvGrpSpPr>
        <p:grpSpPr>
          <a:xfrm>
            <a:off x="607612" y="1028699"/>
            <a:ext cx="1464437" cy="411162"/>
            <a:chOff x="582892" y="1030788"/>
            <a:chExt cx="1464437" cy="411162"/>
          </a:xfrm>
        </p:grpSpPr>
        <p:sp>
          <p:nvSpPr>
            <p:cNvPr id="37" name="모서리가 둥근 직사각형 25"/>
            <p:cNvSpPr/>
            <p:nvPr/>
          </p:nvSpPr>
          <p:spPr bwMode="auto">
            <a:xfrm>
              <a:off x="582892" y="1030788"/>
              <a:ext cx="1464437" cy="411162"/>
            </a:xfrm>
            <a:custGeom>
              <a:avLst/>
              <a:gdLst/>
              <a:ahLst/>
              <a:cxnLst/>
              <a:rect l="l" t="t" r="r" b="b"/>
              <a:pathLst>
                <a:path w="2590419" h="377238">
                  <a:moveTo>
                    <a:pt x="62874" y="0"/>
                  </a:moveTo>
                  <a:lnTo>
                    <a:pt x="2527545" y="0"/>
                  </a:lnTo>
                  <a:cubicBezTo>
                    <a:pt x="2562269" y="0"/>
                    <a:pt x="2590419" y="28150"/>
                    <a:pt x="2590419" y="62874"/>
                  </a:cubicBezTo>
                  <a:lnTo>
                    <a:pt x="2590419" y="211015"/>
                  </a:lnTo>
                  <a:lnTo>
                    <a:pt x="2320323" y="211015"/>
                  </a:lnTo>
                  <a:cubicBezTo>
                    <a:pt x="2285599" y="211015"/>
                    <a:pt x="2257449" y="239165"/>
                    <a:pt x="2257449" y="273889"/>
                  </a:cubicBezTo>
                  <a:lnTo>
                    <a:pt x="2257449" y="377238"/>
                  </a:lnTo>
                  <a:lnTo>
                    <a:pt x="62874" y="377238"/>
                  </a:lnTo>
                  <a:cubicBezTo>
                    <a:pt x="28150" y="377238"/>
                    <a:pt x="0" y="349088"/>
                    <a:pt x="0" y="314364"/>
                  </a:cubicBezTo>
                  <a:lnTo>
                    <a:pt x="0" y="62874"/>
                  </a:lnTo>
                  <a:cubicBezTo>
                    <a:pt x="0" y="28150"/>
                    <a:pt x="28150" y="0"/>
                    <a:pt x="62874" y="0"/>
                  </a:cubicBezTo>
                  <a:close/>
                </a:path>
              </a:pathLst>
            </a:custGeom>
            <a:solidFill>
              <a:srgbClr val="2DB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b="1">
                <a:latin typeface="+mn-ea"/>
              </a:endParaRPr>
            </a:p>
          </p:txBody>
        </p:sp>
        <p:sp>
          <p:nvSpPr>
            <p:cNvPr id="38" name="직사각형 37"/>
            <p:cNvSpPr/>
            <p:nvPr/>
          </p:nvSpPr>
          <p:spPr bwMode="auto">
            <a:xfrm>
              <a:off x="942352" y="1083175"/>
              <a:ext cx="64633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>
                <a:spcBef>
                  <a:spcPct val="20000"/>
                </a:spcBef>
                <a:buClr>
                  <a:schemeClr val="hlink"/>
                </a:buClr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+mn-ea"/>
                  <a:ea typeface="+mn-ea"/>
                </a:rPr>
                <a:t>조직도</a:t>
              </a:r>
            </a:p>
          </p:txBody>
        </p:sp>
      </p:grpSp>
      <p:sp>
        <p:nvSpPr>
          <p:cNvPr id="51" name="직사각형 50"/>
          <p:cNvSpPr/>
          <p:nvPr/>
        </p:nvSpPr>
        <p:spPr bwMode="auto">
          <a:xfrm>
            <a:off x="2560246" y="1387793"/>
            <a:ext cx="1431219" cy="44952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200" b="1" spc="300" dirty="0">
                <a:solidFill>
                  <a:schemeClr val="tx1"/>
                </a:solidFill>
                <a:latin typeface="+mn-ea"/>
              </a:rPr>
              <a:t>경리부</a:t>
            </a:r>
          </a:p>
        </p:txBody>
      </p:sp>
      <p:sp>
        <p:nvSpPr>
          <p:cNvPr id="52" name="직사각형 51"/>
          <p:cNvSpPr/>
          <p:nvPr/>
        </p:nvSpPr>
        <p:spPr bwMode="auto">
          <a:xfrm>
            <a:off x="4203016" y="3844141"/>
            <a:ext cx="1431219" cy="44952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b="1" spc="300" dirty="0" err="1">
                <a:solidFill>
                  <a:schemeClr val="tx1"/>
                </a:solidFill>
                <a:latin typeface="+mn-ea"/>
              </a:rPr>
              <a:t>설계부</a:t>
            </a:r>
            <a:endParaRPr kumimoji="0" lang="ko-KR" altLang="en-US" sz="1200" b="1" spc="3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57" name="꺾인 연결선 56"/>
          <p:cNvCxnSpPr>
            <a:endCxn id="52" idx="1"/>
          </p:cNvCxnSpPr>
          <p:nvPr/>
        </p:nvCxnSpPr>
        <p:spPr>
          <a:xfrm rot="5400000">
            <a:off x="3538901" y="3404787"/>
            <a:ext cx="1328230" cy="12700"/>
          </a:xfrm>
          <a:prstGeom prst="bentConnector4">
            <a:avLst>
              <a:gd name="adj1" fmla="val 511"/>
              <a:gd name="adj2" fmla="val 302727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>
            <a:stCxn id="6" idx="3"/>
          </p:cNvCxnSpPr>
          <p:nvPr/>
        </p:nvCxnSpPr>
        <p:spPr>
          <a:xfrm>
            <a:off x="2493134" y="3068958"/>
            <a:ext cx="135878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>
            <a:endCxn id="51" idx="2"/>
          </p:cNvCxnSpPr>
          <p:nvPr/>
        </p:nvCxnSpPr>
        <p:spPr>
          <a:xfrm flipV="1">
            <a:off x="3275856" y="1837315"/>
            <a:ext cx="0" cy="1231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>
            <a:stCxn id="51" idx="3"/>
          </p:cNvCxnSpPr>
          <p:nvPr/>
        </p:nvCxnSpPr>
        <p:spPr>
          <a:xfrm flipV="1">
            <a:off x="3991465" y="1611236"/>
            <a:ext cx="2964432" cy="1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꺾인 연결선 84"/>
          <p:cNvCxnSpPr>
            <a:stCxn id="16" idx="1"/>
            <a:endCxn id="17" idx="1"/>
          </p:cNvCxnSpPr>
          <p:nvPr/>
        </p:nvCxnSpPr>
        <p:spPr>
          <a:xfrm rot="10800000" flipV="1">
            <a:off x="6955897" y="2128389"/>
            <a:ext cx="12700" cy="940570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꺾인 연결선 88"/>
          <p:cNvCxnSpPr>
            <a:stCxn id="13" idx="1"/>
            <a:endCxn id="14" idx="1"/>
          </p:cNvCxnSpPr>
          <p:nvPr/>
        </p:nvCxnSpPr>
        <p:spPr>
          <a:xfrm rot="10800000" flipV="1">
            <a:off x="6955897" y="3797728"/>
            <a:ext cx="12700" cy="456266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/>
          <p:cNvCxnSpPr>
            <a:stCxn id="15" idx="1"/>
          </p:cNvCxnSpPr>
          <p:nvPr/>
        </p:nvCxnSpPr>
        <p:spPr>
          <a:xfrm flipH="1" flipV="1">
            <a:off x="5634235" y="2577953"/>
            <a:ext cx="132166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연결선 95"/>
          <p:cNvCxnSpPr>
            <a:stCxn id="52" idx="3"/>
          </p:cNvCxnSpPr>
          <p:nvPr/>
        </p:nvCxnSpPr>
        <p:spPr>
          <a:xfrm>
            <a:off x="5634235" y="4068902"/>
            <a:ext cx="10980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871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직사각형 92">
            <a:extLst>
              <a:ext uri="{FF2B5EF4-FFF2-40B4-BE49-F238E27FC236}">
                <a16:creationId xmlns:a16="http://schemas.microsoft.com/office/drawing/2014/main" id="{E276BF7B-54F0-4AEF-BBAE-F386C9821C7D}"/>
              </a:ext>
            </a:extLst>
          </p:cNvPr>
          <p:cNvSpPr/>
          <p:nvPr/>
        </p:nvSpPr>
        <p:spPr>
          <a:xfrm>
            <a:off x="-6953" y="897889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9" name="순서도: 저장 데이터 78">
            <a:extLst>
              <a:ext uri="{FF2B5EF4-FFF2-40B4-BE49-F238E27FC236}">
                <a16:creationId xmlns:a16="http://schemas.microsoft.com/office/drawing/2014/main" id="{C4529D69-041E-2123-B2A8-199A4C4AC2D5}"/>
              </a:ext>
            </a:extLst>
          </p:cNvPr>
          <p:cNvSpPr/>
          <p:nvPr/>
        </p:nvSpPr>
        <p:spPr>
          <a:xfrm>
            <a:off x="335396" y="2670251"/>
            <a:ext cx="7767946" cy="3792541"/>
          </a:xfrm>
          <a:prstGeom prst="flowChartOnlineStorag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1-5. </a:t>
            </a:r>
            <a:r>
              <a:rPr lang="ko-KR" altLang="en-US" sz="2000" b="1" spc="300" dirty="0"/>
              <a:t>주 거래업체 현황</a:t>
            </a:r>
            <a:endParaRPr sz="2000" b="1" spc="300" dirty="0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  <p:sp>
        <p:nvSpPr>
          <p:cNvPr id="94" name="도넛 10">
            <a:extLst>
              <a:ext uri="{FF2B5EF4-FFF2-40B4-BE49-F238E27FC236}">
                <a16:creationId xmlns:a16="http://schemas.microsoft.com/office/drawing/2014/main" id="{9BB90607-E534-41A6-AF48-1FD8BB5AB188}"/>
              </a:ext>
            </a:extLst>
          </p:cNvPr>
          <p:cNvSpPr/>
          <p:nvPr/>
        </p:nvSpPr>
        <p:spPr bwMode="auto">
          <a:xfrm>
            <a:off x="7437670" y="2934918"/>
            <a:ext cx="2898100" cy="3158378"/>
          </a:xfrm>
          <a:prstGeom prst="donut">
            <a:avLst>
              <a:gd name="adj" fmla="val 11663"/>
            </a:avLst>
          </a:prstGeom>
          <a:solidFill>
            <a:srgbClr val="2DB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dirty="0">
                <a:latin typeface="+mn-ea"/>
              </a:rPr>
              <a:t> </a:t>
            </a:r>
            <a:endParaRPr kumimoji="0" lang="ko-KR" altLang="en-US" sz="1200" b="1" dirty="0">
              <a:latin typeface="+mn-ea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063F206-C957-4BFF-920C-84404AFB4AF2}"/>
              </a:ext>
            </a:extLst>
          </p:cNvPr>
          <p:cNvSpPr txBox="1"/>
          <p:nvPr/>
        </p:nvSpPr>
        <p:spPr bwMode="auto">
          <a:xfrm>
            <a:off x="7534760" y="4292294"/>
            <a:ext cx="1808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956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거래처</a:t>
            </a:r>
            <a:endParaRPr kumimoji="0"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9C6AEA9A-A483-BCA0-F378-0B46B0E390AB}"/>
              </a:ext>
            </a:extLst>
          </p:cNvPr>
          <p:cNvGrpSpPr/>
          <p:nvPr/>
        </p:nvGrpSpPr>
        <p:grpSpPr>
          <a:xfrm>
            <a:off x="332445" y="1177188"/>
            <a:ext cx="1146412" cy="1146681"/>
            <a:chOff x="7423422" y="925398"/>
            <a:chExt cx="1049723" cy="1049969"/>
          </a:xfrm>
        </p:grpSpPr>
        <p:sp>
          <p:nvSpPr>
            <p:cNvPr id="103" name="도넛 33">
              <a:extLst>
                <a:ext uri="{FF2B5EF4-FFF2-40B4-BE49-F238E27FC236}">
                  <a16:creationId xmlns:a16="http://schemas.microsoft.com/office/drawing/2014/main" id="{48356A9A-01B9-4FB8-BEFF-DD63C2233896}"/>
                </a:ext>
              </a:extLst>
            </p:cNvPr>
            <p:cNvSpPr/>
            <p:nvPr/>
          </p:nvSpPr>
          <p:spPr bwMode="auto">
            <a:xfrm>
              <a:off x="7423422" y="925398"/>
              <a:ext cx="1049723" cy="1049969"/>
            </a:xfrm>
            <a:prstGeom prst="donut">
              <a:avLst>
                <a:gd name="adj" fmla="val 11663"/>
              </a:avLst>
            </a:prstGeom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633CF71-DC55-4076-9C87-4E7715B3ACD9}"/>
                </a:ext>
              </a:extLst>
            </p:cNvPr>
            <p:cNvSpPr txBox="1"/>
            <p:nvPr/>
          </p:nvSpPr>
          <p:spPr bwMode="auto">
            <a:xfrm>
              <a:off x="7486330" y="1154472"/>
              <a:ext cx="915850" cy="591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LED/</a:t>
              </a:r>
            </a:p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태양광</a:t>
              </a:r>
              <a:endParaRPr kumimoji="0"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CASE</a:t>
              </a:r>
              <a:endParaRPr kumimoji="0"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9473A1A0-1B56-74CE-1B1F-A9A3BE4172AD}"/>
              </a:ext>
            </a:extLst>
          </p:cNvPr>
          <p:cNvGrpSpPr/>
          <p:nvPr/>
        </p:nvGrpSpPr>
        <p:grpSpPr>
          <a:xfrm>
            <a:off x="7489026" y="1250265"/>
            <a:ext cx="1170332" cy="1170604"/>
            <a:chOff x="7920861" y="5582720"/>
            <a:chExt cx="1071626" cy="1071875"/>
          </a:xfrm>
        </p:grpSpPr>
        <p:sp>
          <p:nvSpPr>
            <p:cNvPr id="106" name="도넛 49">
              <a:extLst>
                <a:ext uri="{FF2B5EF4-FFF2-40B4-BE49-F238E27FC236}">
                  <a16:creationId xmlns:a16="http://schemas.microsoft.com/office/drawing/2014/main" id="{DBBC817F-E741-46F8-B8DF-B21A3A84575C}"/>
                </a:ext>
              </a:extLst>
            </p:cNvPr>
            <p:cNvSpPr/>
            <p:nvPr/>
          </p:nvSpPr>
          <p:spPr bwMode="auto">
            <a:xfrm>
              <a:off x="7920861" y="5582720"/>
              <a:ext cx="1071626" cy="1071875"/>
            </a:xfrm>
            <a:prstGeom prst="donut">
              <a:avLst>
                <a:gd name="adj" fmla="val 12447"/>
              </a:avLst>
            </a:prstGeom>
            <a:solidFill>
              <a:srgbClr val="8F77BB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15554CD-C298-402F-825F-09B3CFBB497C}"/>
                </a:ext>
              </a:extLst>
            </p:cNvPr>
            <p:cNvSpPr txBox="1"/>
            <p:nvPr/>
          </p:nvSpPr>
          <p:spPr bwMode="auto">
            <a:xfrm>
              <a:off x="8002687" y="5940680"/>
              <a:ext cx="9020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금형제작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부품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508BC3DF-2EC2-1F9B-3215-023C2BAA2083}"/>
              </a:ext>
            </a:extLst>
          </p:cNvPr>
          <p:cNvGrpSpPr/>
          <p:nvPr/>
        </p:nvGrpSpPr>
        <p:grpSpPr>
          <a:xfrm>
            <a:off x="6059814" y="1238720"/>
            <a:ext cx="1146412" cy="1146681"/>
            <a:chOff x="6673232" y="4981320"/>
            <a:chExt cx="1049723" cy="1049969"/>
          </a:xfrm>
        </p:grpSpPr>
        <p:sp>
          <p:nvSpPr>
            <p:cNvPr id="109" name="도넛 38">
              <a:extLst>
                <a:ext uri="{FF2B5EF4-FFF2-40B4-BE49-F238E27FC236}">
                  <a16:creationId xmlns:a16="http://schemas.microsoft.com/office/drawing/2014/main" id="{C486885B-8562-49B4-939F-5A3F8684462D}"/>
                </a:ext>
              </a:extLst>
            </p:cNvPr>
            <p:cNvSpPr/>
            <p:nvPr/>
          </p:nvSpPr>
          <p:spPr bwMode="auto">
            <a:xfrm>
              <a:off x="6673232" y="4981320"/>
              <a:ext cx="1049723" cy="1049969"/>
            </a:xfrm>
            <a:prstGeom prst="donut">
              <a:avLst>
                <a:gd name="adj" fmla="val 11663"/>
              </a:avLst>
            </a:prstGeom>
            <a:solidFill>
              <a:srgbClr val="D1CD11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4F0401B0-61F3-4B2E-B29D-70021492766E}"/>
                </a:ext>
              </a:extLst>
            </p:cNvPr>
            <p:cNvSpPr txBox="1"/>
            <p:nvPr/>
          </p:nvSpPr>
          <p:spPr bwMode="auto">
            <a:xfrm>
              <a:off x="6789339" y="5202698"/>
              <a:ext cx="824749" cy="591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통신</a:t>
              </a:r>
              <a:r>
                <a:rPr kumimoji="0"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/</a:t>
              </a:r>
            </a:p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반도체</a:t>
              </a:r>
              <a:endParaRPr kumimoji="0"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CASE</a:t>
              </a:r>
              <a:endParaRPr kumimoji="0"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F8016D8A-3F37-EFA4-0DA1-73572343A160}"/>
              </a:ext>
            </a:extLst>
          </p:cNvPr>
          <p:cNvGrpSpPr/>
          <p:nvPr/>
        </p:nvGrpSpPr>
        <p:grpSpPr>
          <a:xfrm>
            <a:off x="1772348" y="1187324"/>
            <a:ext cx="1131294" cy="1113278"/>
            <a:chOff x="6377066" y="1657055"/>
            <a:chExt cx="1035880" cy="1019383"/>
          </a:xfrm>
        </p:grpSpPr>
        <p:sp>
          <p:nvSpPr>
            <p:cNvPr id="112" name="도넛 13">
              <a:extLst>
                <a:ext uri="{FF2B5EF4-FFF2-40B4-BE49-F238E27FC236}">
                  <a16:creationId xmlns:a16="http://schemas.microsoft.com/office/drawing/2014/main" id="{03335036-E987-4490-AAF6-468D7F59F48F}"/>
                </a:ext>
              </a:extLst>
            </p:cNvPr>
            <p:cNvSpPr/>
            <p:nvPr/>
          </p:nvSpPr>
          <p:spPr bwMode="auto">
            <a:xfrm>
              <a:off x="6377066" y="1657055"/>
              <a:ext cx="1019145" cy="1019383"/>
            </a:xfrm>
            <a:prstGeom prst="donut">
              <a:avLst>
                <a:gd name="adj" fmla="val 11663"/>
              </a:avLst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1FDC19D-6231-438A-8D65-AFFB9D1414B5}"/>
                </a:ext>
              </a:extLst>
            </p:cNvPr>
            <p:cNvSpPr txBox="1"/>
            <p:nvPr/>
          </p:nvSpPr>
          <p:spPr bwMode="auto">
            <a:xfrm>
              <a:off x="6385974" y="1950687"/>
              <a:ext cx="1026972" cy="422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도로공사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CASE/POLE</a:t>
              </a:r>
            </a:p>
          </p:txBody>
        </p: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BAAF3BAB-3D4D-11EE-83B5-D5B48B3AB45E}"/>
              </a:ext>
            </a:extLst>
          </p:cNvPr>
          <p:cNvGrpSpPr/>
          <p:nvPr/>
        </p:nvGrpSpPr>
        <p:grpSpPr>
          <a:xfrm>
            <a:off x="4660516" y="1217247"/>
            <a:ext cx="1116498" cy="1113278"/>
            <a:chOff x="6005082" y="3872565"/>
            <a:chExt cx="1022332" cy="1019383"/>
          </a:xfrm>
        </p:grpSpPr>
        <p:sp>
          <p:nvSpPr>
            <p:cNvPr id="4" name="도넛 13">
              <a:extLst>
                <a:ext uri="{FF2B5EF4-FFF2-40B4-BE49-F238E27FC236}">
                  <a16:creationId xmlns:a16="http://schemas.microsoft.com/office/drawing/2014/main" id="{41590D50-E4EC-A3A6-2571-70FE8CB406D2}"/>
                </a:ext>
              </a:extLst>
            </p:cNvPr>
            <p:cNvSpPr/>
            <p:nvPr/>
          </p:nvSpPr>
          <p:spPr bwMode="auto">
            <a:xfrm>
              <a:off x="6008269" y="3872565"/>
              <a:ext cx="1019145" cy="1019383"/>
            </a:xfrm>
            <a:prstGeom prst="donut">
              <a:avLst>
                <a:gd name="adj" fmla="val 11663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B8D280-F5BA-25EE-AE2E-1034B8F79895}"/>
                </a:ext>
              </a:extLst>
            </p:cNvPr>
            <p:cNvSpPr txBox="1"/>
            <p:nvPr/>
          </p:nvSpPr>
          <p:spPr bwMode="auto">
            <a:xfrm>
              <a:off x="6005082" y="4085997"/>
              <a:ext cx="10173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모니터</a:t>
              </a:r>
              <a:endParaRPr kumimoji="0"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제작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관련업체</a:t>
              </a:r>
            </a:p>
          </p:txBody>
        </p: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80E9B479-B030-7421-BA03-5ED76934D21B}"/>
              </a:ext>
            </a:extLst>
          </p:cNvPr>
          <p:cNvGrpSpPr/>
          <p:nvPr/>
        </p:nvGrpSpPr>
        <p:grpSpPr>
          <a:xfrm>
            <a:off x="3212522" y="1218733"/>
            <a:ext cx="1117357" cy="1113278"/>
            <a:chOff x="5956948" y="2702004"/>
            <a:chExt cx="1023118" cy="1019383"/>
          </a:xfrm>
        </p:grpSpPr>
        <p:sp>
          <p:nvSpPr>
            <p:cNvPr id="9" name="도넛 13">
              <a:extLst>
                <a:ext uri="{FF2B5EF4-FFF2-40B4-BE49-F238E27FC236}">
                  <a16:creationId xmlns:a16="http://schemas.microsoft.com/office/drawing/2014/main" id="{A857BFA5-5773-7D6A-C69E-EE4F4C2129A7}"/>
                </a:ext>
              </a:extLst>
            </p:cNvPr>
            <p:cNvSpPr/>
            <p:nvPr/>
          </p:nvSpPr>
          <p:spPr bwMode="auto">
            <a:xfrm>
              <a:off x="5960921" y="2702004"/>
              <a:ext cx="1019145" cy="1019383"/>
            </a:xfrm>
            <a:prstGeom prst="donut">
              <a:avLst>
                <a:gd name="adj" fmla="val 11663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DF7752-92DB-BBB0-E4AE-2AA15DA95768}"/>
                </a:ext>
              </a:extLst>
            </p:cNvPr>
            <p:cNvSpPr txBox="1"/>
            <p:nvPr/>
          </p:nvSpPr>
          <p:spPr bwMode="auto">
            <a:xfrm>
              <a:off x="5956948" y="2915786"/>
              <a:ext cx="1017308" cy="591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전기차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충전기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 defTabSz="99569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CASE</a:t>
              </a:r>
              <a:endParaRPr kumimoji="0"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58B6ADF0-5A28-CBD0-A31A-1184B997C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00" y="3498588"/>
            <a:ext cx="1038753" cy="3847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35BC372-B162-F3C1-7B11-2A710AA2F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754" y="3015482"/>
            <a:ext cx="1151658" cy="36996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8255D5E-5AAC-7D75-FFA2-EB588E17B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377" y="3019363"/>
            <a:ext cx="1353394" cy="36608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3D33467-75EF-0232-416C-8CB7DDCA4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407" y="3020983"/>
            <a:ext cx="870206" cy="38472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5DB0351B-88C7-373F-F206-B289E6C60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6322" y="3020983"/>
            <a:ext cx="1562967" cy="35895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52D9B20-4E10-1586-0F15-5B3EE6847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5725" y="3510413"/>
            <a:ext cx="2273259" cy="382627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A1D40A6B-0E18-147E-6656-44E3263544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8593" y="3498587"/>
            <a:ext cx="1228912" cy="3819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52F6F8E-7B63-AA87-3905-A3A73428C7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8165" y="3963240"/>
            <a:ext cx="1387022" cy="39242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1CA28D1D-332F-5A1E-78D9-4108AEA05A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9318" y="3974694"/>
            <a:ext cx="936532" cy="40451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3713AE5-6B8E-3F5A-82BD-29B23F6FBE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5871" y="3500702"/>
            <a:ext cx="1305277" cy="39233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2317F5BA-7983-F618-A011-46E349BFD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5068" y="3975490"/>
            <a:ext cx="1290296" cy="38207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43E8A430-349C-1BB8-6AD6-8E54B47A55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2493" y="4902945"/>
            <a:ext cx="1057122" cy="709477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AF2E6DCB-EB40-9BF0-4A50-5C4EC8957D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466" y="3969860"/>
            <a:ext cx="1725818" cy="366082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55B9CD2D-8FB6-DB49-51BC-A8A92E6A9F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47068" y="5863899"/>
            <a:ext cx="1633140" cy="35105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6051FB25-4BD4-F39C-1595-20A94E6937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6859" y="5443017"/>
            <a:ext cx="1139012" cy="369901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ECEBD7AF-1E3D-E2A2-2B01-7E1C82A01D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08073" y="5435313"/>
            <a:ext cx="2301351" cy="376429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4BF9419B-E531-35BE-5F54-884AE86A21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87048" y="5417140"/>
            <a:ext cx="1172241" cy="380187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C132833D-0C51-02D0-8850-CE4D738895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95375" y="5860884"/>
            <a:ext cx="1228272" cy="368481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BEDD31BE-53EC-ACF6-3205-52F441F8EE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05921" y="5870272"/>
            <a:ext cx="1857038" cy="344677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0CE6C25A-16A1-B55D-ED22-2158393DBB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53468" y="4464098"/>
            <a:ext cx="1385947" cy="37643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C42646FC-DAEB-09F2-7211-38A56ABE2DE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27929" y="4953392"/>
            <a:ext cx="1241378" cy="388364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8DBAE32F-E2C4-A5CC-E93A-5F5C53CD000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2466" y="4473448"/>
            <a:ext cx="941074" cy="376430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3CF77A8F-2286-8A61-7BF2-499A3658FC2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14533" y="4448439"/>
            <a:ext cx="1300664" cy="401439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E27CA018-A20E-6D7A-AEA0-218949819C0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67281" y="4959823"/>
            <a:ext cx="771979" cy="406853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16A2DA30-425C-5AA7-CC48-03FCEEA3186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19369" y="4943859"/>
            <a:ext cx="949949" cy="400335"/>
          </a:xfrm>
          <a:prstGeom prst="rect">
            <a:avLst/>
          </a:prstGeom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AF290FA8-2431-08E7-9C64-94B2CDBD926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08314" y="4448438"/>
            <a:ext cx="1498703" cy="401439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0EA78004-9642-30E9-CF5F-31FE32639F2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27220" y="4955980"/>
            <a:ext cx="1399252" cy="3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19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2-1. </a:t>
            </a:r>
            <a:r>
              <a:rPr lang="ko-KR" altLang="en-US" sz="2000" b="1" spc="300" dirty="0"/>
              <a:t>주요 생산 설비</a:t>
            </a:r>
            <a:endParaRPr sz="2000" b="1" spc="300" dirty="0"/>
          </a:p>
        </p:txBody>
      </p:sp>
      <p:graphicFrame>
        <p:nvGraphicFramePr>
          <p:cNvPr id="9" name="Group 3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374850"/>
              </p:ext>
            </p:extLst>
          </p:nvPr>
        </p:nvGraphicFramePr>
        <p:xfrm>
          <a:off x="573485" y="1130678"/>
          <a:ext cx="7997029" cy="2730370"/>
        </p:xfrm>
        <a:graphic>
          <a:graphicData uri="http://schemas.openxmlformats.org/drawingml/2006/table">
            <a:tbl>
              <a:tblPr/>
              <a:tblGrid>
                <a:gridCol w="94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4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설비명</a:t>
                      </a:r>
                      <a:endParaRPr kumimoji="1" lang="ko-KR" altLang="en-US" sz="1100" b="1" i="0" u="none" strike="noStrike" cap="none" spc="30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제조회사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54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설계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컴퓨터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51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Auto CAD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AUTODESK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9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SOLIDWORKS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000" dirty="0" err="1"/>
                        <a:t>Dassault</a:t>
                      </a:r>
                      <a:r>
                        <a:rPr lang="ko-KR" altLang="ko-KR" sz="1000" dirty="0"/>
                        <a:t> </a:t>
                      </a:r>
                      <a:r>
                        <a:rPr lang="ko-KR" altLang="ko-KR" sz="1000" dirty="0" err="1"/>
                        <a:t>Systèmes</a:t>
                      </a:r>
                      <a:r>
                        <a:rPr lang="ko-KR" altLang="ko-KR" sz="1000" dirty="0"/>
                        <a:t> 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463638"/>
                  </a:ext>
                </a:extLst>
              </a:tr>
              <a:tr h="5585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/>
                        <a:t>Illustrator CC 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/>
                        <a:t>Adobe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/>
                        <a:t>Photoshop CC 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/>
                        <a:t>Adobe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Group 3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838157"/>
              </p:ext>
            </p:extLst>
          </p:nvPr>
        </p:nvGraphicFramePr>
        <p:xfrm>
          <a:off x="573485" y="4052172"/>
          <a:ext cx="7997029" cy="2441726"/>
        </p:xfrm>
        <a:graphic>
          <a:graphicData uri="http://schemas.openxmlformats.org/drawingml/2006/table">
            <a:tbl>
              <a:tblPr/>
              <a:tblGrid>
                <a:gridCol w="94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설비명</a:t>
                      </a:r>
                      <a:endParaRPr kumimoji="1" lang="ko-KR" altLang="en-US" sz="1100" b="1" i="0" u="none" strike="noStrike" cap="none" spc="30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제조회사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76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레이져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가공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설비</a:t>
                      </a:r>
                      <a:endParaRPr kumimoji="1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FL-3015 FIBER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1SET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한광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그림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  <p:pic>
        <p:nvPicPr>
          <p:cNvPr id="6" name="그림 5" descr="실내, 가전용품이(가) 표시된 사진&#10;&#10;자동 생성된 설명">
            <a:extLst>
              <a:ext uri="{FF2B5EF4-FFF2-40B4-BE49-F238E27FC236}">
                <a16:creationId xmlns:a16="http://schemas.microsoft.com/office/drawing/2014/main" id="{0B068A34-19ED-2774-0817-79B26E629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578406"/>
            <a:ext cx="4032448" cy="1842669"/>
          </a:xfrm>
          <a:prstGeom prst="rect">
            <a:avLst/>
          </a:prstGeom>
        </p:spPr>
      </p:pic>
      <p:pic>
        <p:nvPicPr>
          <p:cNvPr id="15" name="그림 14" descr="바닥, 실내, 벽, 창문이(가) 표시된 사진&#10;&#10;자동 생성된 설명">
            <a:extLst>
              <a:ext uri="{FF2B5EF4-FFF2-40B4-BE49-F238E27FC236}">
                <a16:creationId xmlns:a16="http://schemas.microsoft.com/office/drawing/2014/main" id="{883D0C3C-310A-57CC-E604-FD28FD5D5B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624212"/>
            <a:ext cx="3803915" cy="2139702"/>
          </a:xfrm>
          <a:prstGeom prst="rect">
            <a:avLst/>
          </a:prstGeom>
        </p:spPr>
      </p:pic>
      <p:pic>
        <p:nvPicPr>
          <p:cNvPr id="13" name="그림 12" descr="실내, 벽, 창문, 바닥이(가) 표시된 사진&#10;&#10;자동 생성된 설명">
            <a:extLst>
              <a:ext uri="{FF2B5EF4-FFF2-40B4-BE49-F238E27FC236}">
                <a16:creationId xmlns:a16="http://schemas.microsoft.com/office/drawing/2014/main" id="{FBFECCB8-7D27-4C2F-9C12-6049ACB9DE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5"/>
          <a:stretch/>
        </p:blipFill>
        <p:spPr>
          <a:xfrm>
            <a:off x="7562747" y="2372657"/>
            <a:ext cx="939126" cy="671150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59A8CF6B-AAA9-64CC-8B3E-A9928AF4FD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747" y="1628481"/>
            <a:ext cx="939126" cy="671150"/>
          </a:xfrm>
          <a:prstGeom prst="rect">
            <a:avLst/>
          </a:prstGeom>
        </p:spPr>
      </p:pic>
      <p:pic>
        <p:nvPicPr>
          <p:cNvPr id="20" name="그림 19" descr="텍스트, 명함이(가) 표시된 사진&#10;&#10;자동 생성된 설명">
            <a:extLst>
              <a:ext uri="{FF2B5EF4-FFF2-40B4-BE49-F238E27FC236}">
                <a16:creationId xmlns:a16="http://schemas.microsoft.com/office/drawing/2014/main" id="{C2627734-195B-C820-B06D-B766BC43A3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9" b="41975"/>
          <a:stretch/>
        </p:blipFill>
        <p:spPr>
          <a:xfrm>
            <a:off x="7562747" y="3109182"/>
            <a:ext cx="939126" cy="65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23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850532"/>
            <a:ext cx="9144000" cy="6021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319087" y="15032"/>
            <a:ext cx="8505825" cy="849313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ko-KR" sz="2000" b="1" spc="300" dirty="0"/>
              <a:t>2-1. </a:t>
            </a:r>
            <a:r>
              <a:rPr lang="ko-KR" altLang="en-US" sz="2000" b="1" spc="300" dirty="0"/>
              <a:t>주요 생산 설비</a:t>
            </a:r>
            <a:endParaRPr sz="2000" b="1" spc="300" dirty="0"/>
          </a:p>
        </p:txBody>
      </p:sp>
      <p:graphicFrame>
        <p:nvGraphicFramePr>
          <p:cNvPr id="9" name="Group 3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370921"/>
              </p:ext>
            </p:extLst>
          </p:nvPr>
        </p:nvGraphicFramePr>
        <p:xfrm>
          <a:off x="589899" y="1160706"/>
          <a:ext cx="7997029" cy="1867242"/>
        </p:xfrm>
        <a:graphic>
          <a:graphicData uri="http://schemas.openxmlformats.org/drawingml/2006/table">
            <a:tbl>
              <a:tblPr/>
              <a:tblGrid>
                <a:gridCol w="94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설비명</a:t>
                      </a:r>
                      <a:endParaRPr kumimoji="1" lang="ko-KR" altLang="en-US" sz="1100" b="1" i="0" u="none" strike="noStrike" cap="none" spc="30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제조회사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84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PRESS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총 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대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PRESS 110ton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한얼프레스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PRESS 80ton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한얼프레스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6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POWER PRESS 1ton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명성프레스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3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PRESS 1ton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한얼프레스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3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INSERT PRESS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장성기전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Group 3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032548"/>
              </p:ext>
            </p:extLst>
          </p:nvPr>
        </p:nvGraphicFramePr>
        <p:xfrm>
          <a:off x="569412" y="3356992"/>
          <a:ext cx="7997029" cy="3223162"/>
        </p:xfrm>
        <a:graphic>
          <a:graphicData uri="http://schemas.openxmlformats.org/drawingml/2006/table">
            <a:tbl>
              <a:tblPr/>
              <a:tblGrid>
                <a:gridCol w="940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설비명</a:t>
                      </a:r>
                      <a:endParaRPr kumimoji="1" lang="ko-KR" altLang="en-US" sz="1100" b="1" i="0" u="none" strike="noStrike" cap="none" spc="30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수량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제조회사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08000" algn="l"/>
                          <a:tab pos="1016000" algn="l"/>
                          <a:tab pos="1524000" algn="l"/>
                          <a:tab pos="2032000" algn="l"/>
                          <a:tab pos="2540000" algn="l"/>
                          <a:tab pos="3048000" algn="l"/>
                          <a:tab pos="3556000" algn="l"/>
                          <a:tab pos="4064000" algn="l"/>
                          <a:tab pos="4572000" algn="l"/>
                          <a:tab pos="5080000" algn="l"/>
                          <a:tab pos="5588000" algn="l"/>
                          <a:tab pos="6096000" algn="l"/>
                          <a:tab pos="6604000" algn="l"/>
                          <a:tab pos="7112000" algn="l"/>
                          <a:tab pos="7620000" algn="l"/>
                          <a:tab pos="8128000" algn="l"/>
                          <a:tab pos="8636000" algn="l"/>
                          <a:tab pos="9144000" algn="l"/>
                          <a:tab pos="9652000" algn="l"/>
                          <a:tab pos="10160000" algn="l"/>
                          <a:tab pos="10668000" algn="l"/>
                          <a:tab pos="11176000" algn="l"/>
                          <a:tab pos="11684000" algn="l"/>
                          <a:tab pos="12192000" algn="l"/>
                          <a:tab pos="12700000" algn="l"/>
                          <a:tab pos="13208000" algn="l"/>
                          <a:tab pos="13716000" algn="l"/>
                          <a:tab pos="14224000" algn="l"/>
                          <a:tab pos="14732000" algn="l"/>
                          <a:tab pos="15240000" algn="l"/>
                          <a:tab pos="15748000" algn="l"/>
                          <a:tab pos="16256000" algn="l"/>
                        </a:tabLst>
                      </a:pPr>
                      <a:r>
                        <a:rPr kumimoji="1" lang="ko-KR" altLang="en-US" sz="1100" b="1" i="0" u="none" strike="noStrike" cap="none" spc="30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비고</a:t>
                      </a: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B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378"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판금가공</a:t>
                      </a:r>
                      <a:endParaRPr kumimoji="1" lang="en-US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설비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Xact Smart 160/3100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바이트로닉스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CNC 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유압절곡기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자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KRRAS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6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CNC 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샤링머신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대성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6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CNC 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펀칭머신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RX245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3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CNC 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선반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0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1pPr>
                      <a:lvl2pPr>
                        <a:spcBef>
                          <a:spcPct val="20000"/>
                        </a:spcBef>
                        <a:defRPr kumimoji="1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16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3pPr>
                      <a:lvl4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4pPr>
                      <a:lvl5pPr>
                        <a:spcBef>
                          <a:spcPct val="20000"/>
                        </a:spcBef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2"/>
                          </a:solidFill>
                          <a:latin typeface="HY견고딕" pitchFamily="18" charset="-127"/>
                          <a:ea typeface="HY견고딕" pitchFamily="18" charset="-127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통일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3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알루미늄컷팅기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탑컷팅기계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3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플라즈마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계양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1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콤프레샤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(15/20)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1/1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한신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15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자동 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탭핑머신</a:t>
                      </a:r>
                      <a:r>
                        <a:rPr kumimoji="1" lang="en-US" altLang="ko-KR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(CTS900)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혼다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175209"/>
                  </a:ext>
                </a:extLst>
              </a:tr>
              <a:tr h="3023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탭핑머신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1" lang="ko-KR" altLang="en-US" sz="1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다축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단축</a:t>
                      </a: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3/1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ko-KR" altLang="en-US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남북</a:t>
                      </a: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ko-KR" altLang="ko-KR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33" marR="91433" marT="45738" marB="45738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8F77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6" t="4764" r="23236" b="4085"/>
          <a:stretch/>
        </p:blipFill>
        <p:spPr>
          <a:xfrm>
            <a:off x="7554919" y="1647406"/>
            <a:ext cx="963611" cy="127816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22214" r="14430" b="18251"/>
          <a:stretch/>
        </p:blipFill>
        <p:spPr>
          <a:xfrm rot="5400000">
            <a:off x="7427775" y="4210520"/>
            <a:ext cx="1431681" cy="784092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94" y="5357610"/>
            <a:ext cx="1456162" cy="119607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CA86668-5A70-443A-AC4F-9FBEAD293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68361"/>
            <a:ext cx="2743200" cy="695325"/>
          </a:xfrm>
          <a:prstGeom prst="rect">
            <a:avLst/>
          </a:prstGeom>
        </p:spPr>
      </p:pic>
      <p:pic>
        <p:nvPicPr>
          <p:cNvPr id="4" name="_x164130904">
            <a:extLst>
              <a:ext uri="{FF2B5EF4-FFF2-40B4-BE49-F238E27FC236}">
                <a16:creationId xmlns:a16="http://schemas.microsoft.com/office/drawing/2014/main" id="{6239BF20-E827-BE80-AC2D-FAB739B10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9477" r="11592" b="32564"/>
          <a:stretch>
            <a:fillRect/>
          </a:stretch>
        </p:blipFill>
        <p:spPr bwMode="auto">
          <a:xfrm>
            <a:off x="4516282" y="3847356"/>
            <a:ext cx="1495878" cy="16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 descr="실내, 밀러이(가) 표시된 사진&#10;&#10;자동 생성된 설명">
            <a:extLst>
              <a:ext uri="{FF2B5EF4-FFF2-40B4-BE49-F238E27FC236}">
                <a16:creationId xmlns:a16="http://schemas.microsoft.com/office/drawing/2014/main" id="{56523ECE-10A7-A5A6-0BA0-B23825A724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0940" r="4266" b="45800"/>
          <a:stretch/>
        </p:blipFill>
        <p:spPr>
          <a:xfrm>
            <a:off x="4516282" y="1637254"/>
            <a:ext cx="1783910" cy="1329590"/>
          </a:xfrm>
          <a:prstGeom prst="rect">
            <a:avLst/>
          </a:prstGeom>
        </p:spPr>
      </p:pic>
      <p:pic>
        <p:nvPicPr>
          <p:cNvPr id="21" name="그림 20" descr="텍스트, 실내, 가구이(가) 표시된 사진&#10;&#10;자동 생성된 설명">
            <a:extLst>
              <a:ext uri="{FF2B5EF4-FFF2-40B4-BE49-F238E27FC236}">
                <a16:creationId xmlns:a16="http://schemas.microsoft.com/office/drawing/2014/main" id="{A78FE680-3663-588A-E2AD-8E60B86ADE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 b="34250"/>
          <a:stretch/>
        </p:blipFill>
        <p:spPr>
          <a:xfrm>
            <a:off x="6372201" y="1624476"/>
            <a:ext cx="1152128" cy="1329591"/>
          </a:xfrm>
          <a:prstGeom prst="rect">
            <a:avLst/>
          </a:prstGeom>
        </p:spPr>
      </p:pic>
      <p:pic>
        <p:nvPicPr>
          <p:cNvPr id="25" name="그림 24" descr="가구, 쓰레기, 뾰족바위, 밀러이(가) 표시된 사진&#10;&#10;자동 생성된 설명">
            <a:extLst>
              <a:ext uri="{FF2B5EF4-FFF2-40B4-BE49-F238E27FC236}">
                <a16:creationId xmlns:a16="http://schemas.microsoft.com/office/drawing/2014/main" id="{625263A7-D710-798F-E4E3-3B4A33AB4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32598"/>
          <a:stretch/>
        </p:blipFill>
        <p:spPr>
          <a:xfrm>
            <a:off x="6061893" y="3847356"/>
            <a:ext cx="1456162" cy="1597158"/>
          </a:xfrm>
          <a:prstGeom prst="rect">
            <a:avLst/>
          </a:prstGeom>
        </p:spPr>
      </p:pic>
      <p:pic>
        <p:nvPicPr>
          <p:cNvPr id="29" name="그림 28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8B4484BD-7B44-318B-A49A-D1225C4693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5" b="27417"/>
          <a:stretch/>
        </p:blipFill>
        <p:spPr>
          <a:xfrm>
            <a:off x="4516282" y="5470979"/>
            <a:ext cx="1063830" cy="1052637"/>
          </a:xfrm>
          <a:prstGeom prst="rect">
            <a:avLst/>
          </a:prstGeom>
        </p:spPr>
      </p:pic>
      <p:pic>
        <p:nvPicPr>
          <p:cNvPr id="27" name="그림 26" descr="텍스트, 실내, 장비이(가) 표시된 사진&#10;&#10;자동 생성된 설명">
            <a:extLst>
              <a:ext uri="{FF2B5EF4-FFF2-40B4-BE49-F238E27FC236}">
                <a16:creationId xmlns:a16="http://schemas.microsoft.com/office/drawing/2014/main" id="{53048E17-6DA3-D231-6BF1-63A55D55EC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9754" b="25850"/>
          <a:stretch/>
        </p:blipFill>
        <p:spPr>
          <a:xfrm>
            <a:off x="5629845" y="5470978"/>
            <a:ext cx="1388533" cy="104104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23624" r="8840" b="17839"/>
          <a:stretch/>
        </p:blipFill>
        <p:spPr>
          <a:xfrm rot="5400000">
            <a:off x="6694982" y="4275543"/>
            <a:ext cx="1439243" cy="64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78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2519</TotalTime>
  <Words>770</Words>
  <Application>Microsoft Office PowerPoint</Application>
  <PresentationFormat>화면 슬라이드 쇼(4:3)</PresentationFormat>
  <Paragraphs>365</Paragraphs>
  <Slides>19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3" baseType="lpstr">
      <vt:lpstr>맑은 고딕</vt:lpstr>
      <vt:lpstr>Arial</vt:lpstr>
      <vt:lpstr>Wingdings</vt:lpstr>
      <vt:lpstr>Office 테마</vt:lpstr>
      <vt:lpstr>PowerPoint 프레젠테이션</vt:lpstr>
      <vt:lpstr>PowerPoint 프레젠테이션</vt:lpstr>
      <vt:lpstr>1-1. 경영이념 및 목표</vt:lpstr>
      <vt:lpstr>1-2. 회사연혁</vt:lpstr>
      <vt:lpstr>1-3. 회사개요</vt:lpstr>
      <vt:lpstr>1-4. 조직 및 인원현황</vt:lpstr>
      <vt:lpstr>1-5. 주 거래업체 현황</vt:lpstr>
      <vt:lpstr>2-1. 주요 생산 설비</vt:lpstr>
      <vt:lpstr>2-1. 주요 생산 설비</vt:lpstr>
      <vt:lpstr>2-1. 주요 생산 설비</vt:lpstr>
      <vt:lpstr>2-1. 주요 생산 설비</vt:lpstr>
      <vt:lpstr>2-2. 주요생산품</vt:lpstr>
      <vt:lpstr>2-2. 주요생산품</vt:lpstr>
      <vt:lpstr>2-2. 주요생산품</vt:lpstr>
      <vt:lpstr>2-2. 주요생산품</vt:lpstr>
      <vt:lpstr>2-2. 주요생산품</vt:lpstr>
      <vt:lpstr>2-2.주요생산품</vt:lpstr>
      <vt:lpstr>2-2.주요생산품</vt:lpstr>
      <vt:lpstr>고객의 NEEDS 와 satisfaction 을 위해 최선을 다해 노력할 준비가 되어 있습니다.</vt:lpstr>
    </vt:vector>
  </TitlesOfParts>
  <Company>Royal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백상정밀공업  회사소개서</dc:title>
  <dc:creator>Very Infortant Person</dc:creator>
  <cp:lastModifiedBy>주식회사백상이엔지</cp:lastModifiedBy>
  <cp:revision>125</cp:revision>
  <cp:lastPrinted>2022-01-11T06:01:12Z</cp:lastPrinted>
  <dcterms:created xsi:type="dcterms:W3CDTF">2015-06-09T23:35:59Z</dcterms:created>
  <dcterms:modified xsi:type="dcterms:W3CDTF">2023-03-20T08:35:42Z</dcterms:modified>
</cp:coreProperties>
</file>