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8" r:id="rId2"/>
    <p:sldId id="262" r:id="rId3"/>
    <p:sldId id="261" r:id="rId4"/>
    <p:sldId id="263" r:id="rId5"/>
    <p:sldId id="264" r:id="rId6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98E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8" autoAdjust="0"/>
    <p:restoredTop sz="90962" autoAdjust="0"/>
  </p:normalViewPr>
  <p:slideViewPr>
    <p:cSldViewPr snapToGrid="0">
      <p:cViewPr varScale="1">
        <p:scale>
          <a:sx n="74" d="100"/>
          <a:sy n="74" d="100"/>
        </p:scale>
        <p:origin x="309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B198D2-6ACD-420E-8C1F-812233EBBA51}" type="datetimeFigureOut">
              <a:rPr lang="ko-KR" altLang="en-US" smtClean="0"/>
              <a:t>2018-10-26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DA583B-ACCD-434D-B14A-7AFDB7A82A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487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C31D5-A739-48DC-8F7F-DA934E82DE07}" type="datetimeFigureOut">
              <a:rPr lang="ko-KR" altLang="en-US" smtClean="0"/>
              <a:t>2018-10-26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973E9-7BD6-4602-A9C1-32764B7554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350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C31D5-A739-48DC-8F7F-DA934E82DE07}" type="datetimeFigureOut">
              <a:rPr lang="ko-KR" altLang="en-US" smtClean="0"/>
              <a:t>2018-10-26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973E9-7BD6-4602-A9C1-32764B7554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1096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C31D5-A739-48DC-8F7F-DA934E82DE07}" type="datetimeFigureOut">
              <a:rPr lang="ko-KR" altLang="en-US" smtClean="0"/>
              <a:t>2018-10-26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973E9-7BD6-4602-A9C1-32764B7554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132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C31D5-A739-48DC-8F7F-DA934E82DE07}" type="datetimeFigureOut">
              <a:rPr lang="ko-KR" altLang="en-US" smtClean="0"/>
              <a:t>2018-10-26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973E9-7BD6-4602-A9C1-32764B7554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8003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C31D5-A739-48DC-8F7F-DA934E82DE07}" type="datetimeFigureOut">
              <a:rPr lang="ko-KR" altLang="en-US" smtClean="0"/>
              <a:t>2018-10-26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973E9-7BD6-4602-A9C1-32764B7554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6399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C31D5-A739-48DC-8F7F-DA934E82DE07}" type="datetimeFigureOut">
              <a:rPr lang="ko-KR" altLang="en-US" smtClean="0"/>
              <a:t>2018-10-26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973E9-7BD6-4602-A9C1-32764B7554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4093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C31D5-A739-48DC-8F7F-DA934E82DE07}" type="datetimeFigureOut">
              <a:rPr lang="ko-KR" altLang="en-US" smtClean="0"/>
              <a:t>2018-10-26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973E9-7BD6-4602-A9C1-32764B7554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460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C31D5-A739-48DC-8F7F-DA934E82DE07}" type="datetimeFigureOut">
              <a:rPr lang="ko-KR" altLang="en-US" smtClean="0"/>
              <a:t>2018-10-26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973E9-7BD6-4602-A9C1-32764B7554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5234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C31D5-A739-48DC-8F7F-DA934E82DE07}" type="datetimeFigureOut">
              <a:rPr lang="ko-KR" altLang="en-US" smtClean="0"/>
              <a:t>2018-10-26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973E9-7BD6-4602-A9C1-32764B7554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1164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C31D5-A739-48DC-8F7F-DA934E82DE07}" type="datetimeFigureOut">
              <a:rPr lang="ko-KR" altLang="en-US" smtClean="0"/>
              <a:t>2018-10-26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973E9-7BD6-4602-A9C1-32764B7554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5747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C31D5-A739-48DC-8F7F-DA934E82DE07}" type="datetimeFigureOut">
              <a:rPr lang="ko-KR" altLang="en-US" smtClean="0"/>
              <a:t>2018-10-26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973E9-7BD6-4602-A9C1-32764B7554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6307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C31D5-A739-48DC-8F7F-DA934E82DE07}" type="datetimeFigureOut">
              <a:rPr lang="ko-KR" altLang="en-US" smtClean="0"/>
              <a:t>2018-10-26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973E9-7BD6-4602-A9C1-32764B7554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0833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그룹 26"/>
          <p:cNvGrpSpPr/>
          <p:nvPr/>
        </p:nvGrpSpPr>
        <p:grpSpPr>
          <a:xfrm>
            <a:off x="0" y="-26504"/>
            <a:ext cx="6858001" cy="9906000"/>
            <a:chOff x="0" y="0"/>
            <a:chExt cx="6858001" cy="9906000"/>
          </a:xfrm>
        </p:grpSpPr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" y="4600575"/>
              <a:ext cx="6858000" cy="5305425"/>
            </a:xfrm>
            <a:prstGeom prst="rect">
              <a:avLst/>
            </a:prstGeom>
          </p:spPr>
        </p:pic>
        <p:pic>
          <p:nvPicPr>
            <p:cNvPr id="22" name="그림 2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>
              <a:off x="0" y="0"/>
              <a:ext cx="6858000" cy="4978400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1000">
                  <a:schemeClr val="accent1">
                    <a:lumMod val="45000"/>
                    <a:lumOff val="55000"/>
                  </a:schemeClr>
                </a:gs>
                <a:gs pos="29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effectLst>
              <a:reflection blurRad="6350" stA="50000" endA="300" endPos="55000" dir="5400000" sy="-100000" algn="bl" rotWithShape="0"/>
            </a:effectLst>
          </p:spPr>
        </p:pic>
      </p:grpSp>
      <p:sp>
        <p:nvSpPr>
          <p:cNvPr id="26" name="TextBox 25"/>
          <p:cNvSpPr txBox="1"/>
          <p:nvPr/>
        </p:nvSpPr>
        <p:spPr>
          <a:xfrm>
            <a:off x="342653" y="1242373"/>
            <a:ext cx="61887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rgbClr val="FFFF00"/>
                </a:solidFill>
                <a:latin typeface="휴먼엑스포" panose="02030504000101010101" pitchFamily="18" charset="-127"/>
                <a:ea typeface="휴먼엑스포" panose="02030504000101010101" pitchFamily="18" charset="-127"/>
              </a:rPr>
              <a:t>2018 </a:t>
            </a:r>
            <a:r>
              <a:rPr lang="ko-KR" altLang="en-US" sz="4400" b="1" dirty="0" smtClean="0">
                <a:solidFill>
                  <a:srgbClr val="FFFF00"/>
                </a:solidFill>
                <a:latin typeface="휴먼엑스포" panose="02030504000101010101" pitchFamily="18" charset="-127"/>
                <a:ea typeface="휴먼엑스포" panose="02030504000101010101" pitchFamily="18" charset="-127"/>
              </a:rPr>
              <a:t>혁신성장 포럼</a:t>
            </a:r>
            <a:endParaRPr lang="ko-KR" altLang="en-US" sz="2800" b="1" dirty="0">
              <a:solidFill>
                <a:srgbClr val="FFFF00"/>
              </a:solidFill>
              <a:latin typeface="휴먼엑스포" panose="02030504000101010101" pitchFamily="18" charset="-127"/>
              <a:ea typeface="휴먼엑스포" panose="02030504000101010101" pitchFamily="18" charset="-127"/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457199" y="2703444"/>
            <a:ext cx="4817165" cy="45015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dirty="0" smtClean="0">
                <a:solidFill>
                  <a:schemeClr val="tx1"/>
                </a:solidFill>
                <a:ea typeface="맑은 고딕" panose="020B0503020000020004" pitchFamily="50" charset="-127"/>
              </a:rPr>
              <a:t>Ⅰ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  <a:r>
              <a:rPr lang="ko-KR" altLang="en-US" b="1" dirty="0" smtClean="0">
                <a:solidFill>
                  <a:schemeClr val="tx1"/>
                </a:solidFill>
              </a:rPr>
              <a:t>디지털 </a:t>
            </a:r>
            <a:r>
              <a:rPr lang="ko-KR" altLang="en-US" b="1" dirty="0" err="1" smtClean="0">
                <a:solidFill>
                  <a:schemeClr val="tx1"/>
                </a:solidFill>
              </a:rPr>
              <a:t>트랜스포메이션</a:t>
            </a:r>
            <a:r>
              <a:rPr lang="en-US" altLang="ko-KR" b="1" dirty="0" smtClean="0">
                <a:solidFill>
                  <a:schemeClr val="tx1"/>
                </a:solidFill>
              </a:rPr>
              <a:t>, </a:t>
            </a:r>
            <a:r>
              <a:rPr lang="ko-KR" altLang="en-US" b="1" dirty="0" smtClean="0">
                <a:solidFill>
                  <a:schemeClr val="tx1"/>
                </a:solidFill>
              </a:rPr>
              <a:t>도전과 기회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457199" y="3347297"/>
            <a:ext cx="4817165" cy="42631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dirty="0">
                <a:solidFill>
                  <a:schemeClr val="tx1"/>
                </a:solidFill>
              </a:rPr>
              <a:t>Ⅱ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  <a:r>
              <a:rPr lang="ko-KR" altLang="en-US" b="1" dirty="0" smtClean="0">
                <a:solidFill>
                  <a:schemeClr val="tx1"/>
                </a:solidFill>
              </a:rPr>
              <a:t>주요 산업별 글로벌 시장 변화와 진출전략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31775" y="3959136"/>
            <a:ext cx="38728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gradFill>
                  <a:gsLst>
                    <a:gs pos="57000">
                      <a:srgbClr val="FFC000"/>
                    </a:gs>
                    <a:gs pos="85000">
                      <a:schemeClr val="accent4">
                        <a:lumMod val="60000"/>
                        <a:lumOff val="40000"/>
                      </a:schemeClr>
                    </a:gs>
                    <a:gs pos="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2018. </a:t>
            </a:r>
            <a:r>
              <a:rPr lang="en-US" altLang="ko-KR" sz="3200" b="1" dirty="0" smtClean="0">
                <a:gradFill>
                  <a:gsLst>
                    <a:gs pos="57000">
                      <a:srgbClr val="FFC000"/>
                    </a:gs>
                    <a:gs pos="85000">
                      <a:schemeClr val="accent4">
                        <a:lumMod val="60000"/>
                        <a:lumOff val="40000"/>
                      </a:schemeClr>
                    </a:gs>
                    <a:gs pos="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11</a:t>
            </a:r>
            <a:r>
              <a:rPr lang="en-US" altLang="ko-KR" sz="2400" b="1" dirty="0" smtClean="0">
                <a:gradFill>
                  <a:gsLst>
                    <a:gs pos="57000">
                      <a:srgbClr val="FFC000"/>
                    </a:gs>
                    <a:gs pos="85000">
                      <a:schemeClr val="accent4">
                        <a:lumMod val="60000"/>
                        <a:lumOff val="40000"/>
                      </a:schemeClr>
                    </a:gs>
                    <a:gs pos="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. </a:t>
            </a:r>
            <a:r>
              <a:rPr lang="en-US" altLang="ko-KR" sz="3200" b="1" dirty="0" smtClean="0">
                <a:gradFill>
                  <a:gsLst>
                    <a:gs pos="57000">
                      <a:srgbClr val="FFC000"/>
                    </a:gs>
                    <a:gs pos="85000">
                      <a:schemeClr val="accent4">
                        <a:lumMod val="60000"/>
                        <a:lumOff val="40000"/>
                      </a:schemeClr>
                    </a:gs>
                    <a:gs pos="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20</a:t>
            </a:r>
            <a:r>
              <a:rPr lang="en-US" altLang="ko-KR" sz="2400" b="1" dirty="0" smtClean="0">
                <a:gradFill>
                  <a:gsLst>
                    <a:gs pos="57000">
                      <a:srgbClr val="FFC000"/>
                    </a:gs>
                    <a:gs pos="85000">
                      <a:schemeClr val="accent4">
                        <a:lumMod val="60000"/>
                        <a:lumOff val="40000"/>
                      </a:schemeClr>
                    </a:gs>
                    <a:gs pos="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. </a:t>
            </a:r>
            <a:r>
              <a:rPr lang="en-US" altLang="ko-KR" sz="2000" b="1" dirty="0" smtClean="0">
                <a:gradFill>
                  <a:gsLst>
                    <a:gs pos="57000">
                      <a:srgbClr val="FFC000"/>
                    </a:gs>
                    <a:gs pos="85000">
                      <a:schemeClr val="accent4">
                        <a:lumMod val="60000"/>
                        <a:lumOff val="40000"/>
                      </a:schemeClr>
                    </a:gs>
                    <a:gs pos="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Tue. 10:00 ~ 16:40</a:t>
            </a:r>
            <a:endParaRPr lang="ko-KR" altLang="en-US" sz="2000" b="1" dirty="0">
              <a:gradFill>
                <a:gsLst>
                  <a:gs pos="57000">
                    <a:srgbClr val="FFC000"/>
                  </a:gs>
                  <a:gs pos="85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18522" y="4461639"/>
            <a:ext cx="3980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err="1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그랜드인터콘</a:t>
            </a:r>
            <a:r>
              <a:rPr lang="ko-KR" altLang="en-US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호텔</a:t>
            </a:r>
            <a:r>
              <a:rPr lang="en-US" altLang="ko-KR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en-US" b="1" dirty="0" err="1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그랜드볼룸</a:t>
            </a:r>
            <a:r>
              <a:rPr lang="ko-KR" altLang="en-US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en-US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서울</a:t>
            </a:r>
            <a:r>
              <a:rPr lang="en-US" altLang="ko-KR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263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그림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0" y="2420"/>
            <a:ext cx="6858000" cy="9906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1000">
                <a:schemeClr val="accent1">
                  <a:lumMod val="45000"/>
                  <a:lumOff val="55000"/>
                </a:schemeClr>
              </a:gs>
              <a:gs pos="29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/>
        </p:spPr>
      </p:pic>
      <p:pic>
        <p:nvPicPr>
          <p:cNvPr id="28" name="그림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0" y="420527"/>
            <a:ext cx="1344399" cy="403550"/>
          </a:xfrm>
          <a:prstGeom prst="rect">
            <a:avLst/>
          </a:prstGeom>
        </p:spPr>
      </p:pic>
      <p:sp>
        <p:nvSpPr>
          <p:cNvPr id="29" name="직사각형 28"/>
          <p:cNvSpPr/>
          <p:nvPr/>
        </p:nvSpPr>
        <p:spPr>
          <a:xfrm>
            <a:off x="381001" y="435437"/>
            <a:ext cx="1553816" cy="403550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/>
          <p:cNvSpPr txBox="1"/>
          <p:nvPr/>
        </p:nvSpPr>
        <p:spPr>
          <a:xfrm>
            <a:off x="708046" y="448785"/>
            <a:ext cx="1083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개   요</a:t>
            </a:r>
            <a:endParaRPr lang="en-US" altLang="ko-KR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53078" y="1139815"/>
            <a:ext cx="633603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□ </a:t>
            </a:r>
            <a:r>
              <a:rPr lang="ko-KR" altLang="en-US" sz="1600" b="1" dirty="0" smtClean="0">
                <a:solidFill>
                  <a:schemeClr val="bg1"/>
                </a:solidFill>
                <a:latin typeface="+mn-ea"/>
              </a:rPr>
              <a:t>추진배경</a:t>
            </a:r>
            <a:endParaRPr lang="en-US" altLang="ko-KR" sz="1600" b="1" dirty="0" smtClean="0">
              <a:solidFill>
                <a:schemeClr val="bg1"/>
              </a:solidFill>
              <a:latin typeface="+mn-ea"/>
            </a:endParaRPr>
          </a:p>
          <a:p>
            <a:endParaRPr lang="en-US" altLang="ko-KR" sz="400" b="1" dirty="0" smtClean="0">
              <a:solidFill>
                <a:schemeClr val="bg1"/>
              </a:solidFill>
              <a:latin typeface="+mn-ea"/>
            </a:endParaRPr>
          </a:p>
          <a:p>
            <a:endParaRPr lang="en-US" altLang="ko-KR" sz="800" b="1" dirty="0" smtClean="0">
              <a:solidFill>
                <a:schemeClr val="bg1"/>
              </a:solidFill>
              <a:latin typeface="+mn-ea"/>
            </a:endParaRPr>
          </a:p>
          <a:p>
            <a:r>
              <a:rPr lang="en-US" altLang="ko-KR" sz="1400" b="1" dirty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ko-KR" altLang="en-US" sz="1400" b="1" dirty="0" err="1" smtClean="0">
                <a:solidFill>
                  <a:schemeClr val="bg1"/>
                </a:solidFill>
                <a:latin typeface="+mn-ea"/>
              </a:rPr>
              <a:t>ㅇ</a:t>
            </a:r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디지털 </a:t>
            </a:r>
            <a:r>
              <a:rPr lang="ko-KR" altLang="en-US" sz="1400" b="1" dirty="0" err="1" smtClean="0">
                <a:solidFill>
                  <a:schemeClr val="bg1"/>
                </a:solidFill>
                <a:latin typeface="+mn-ea"/>
              </a:rPr>
              <a:t>트랜스포메이션</a:t>
            </a:r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(DX)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의 </a:t>
            </a:r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트렌드와 분야별 적용 사례를 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對업계 전파</a:t>
            </a:r>
            <a:endParaRPr lang="en-US" altLang="ko-KR" sz="1400" b="1" dirty="0" smtClean="0">
              <a:solidFill>
                <a:schemeClr val="bg1"/>
              </a:solidFill>
              <a:latin typeface="+mn-ea"/>
            </a:endParaRPr>
          </a:p>
          <a:p>
            <a:endParaRPr lang="en-US" altLang="ko-KR" sz="500" b="1" dirty="0" smtClean="0">
              <a:solidFill>
                <a:schemeClr val="bg1"/>
              </a:solidFill>
              <a:latin typeface="+mn-ea"/>
            </a:endParaRPr>
          </a:p>
          <a:p>
            <a:r>
              <a:rPr lang="en-US" altLang="ko-KR" sz="1400" b="1" dirty="0">
                <a:solidFill>
                  <a:prstClr val="white"/>
                </a:solidFill>
                <a:latin typeface="+mn-ea"/>
              </a:rPr>
              <a:t> </a:t>
            </a:r>
            <a:r>
              <a:rPr lang="en-US" altLang="ko-KR" sz="1400" b="1" dirty="0" smtClean="0">
                <a:solidFill>
                  <a:prstClr val="white"/>
                </a:solidFill>
                <a:latin typeface="+mn-ea"/>
              </a:rPr>
              <a:t> </a:t>
            </a:r>
            <a:r>
              <a:rPr lang="ko-KR" altLang="en-US" sz="1400" b="1" dirty="0" err="1" smtClean="0">
                <a:solidFill>
                  <a:prstClr val="white"/>
                </a:solidFill>
                <a:latin typeface="+mn-ea"/>
              </a:rPr>
              <a:t>ㅇ</a:t>
            </a:r>
            <a:r>
              <a:rPr lang="en-US" altLang="ko-KR" sz="1400" b="1" dirty="0" smtClean="0">
                <a:solidFill>
                  <a:prstClr val="white"/>
                </a:solidFill>
                <a:latin typeface="+mn-ea"/>
              </a:rPr>
              <a:t> 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우리 기업의 신규 </a:t>
            </a:r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비즈니스 </a:t>
            </a:r>
            <a:r>
              <a:rPr lang="ko-KR" altLang="en-US" sz="1400" b="1" dirty="0" err="1">
                <a:solidFill>
                  <a:schemeClr val="bg1"/>
                </a:solidFill>
                <a:latin typeface="+mn-ea"/>
              </a:rPr>
              <a:t>인사이트</a:t>
            </a:r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 획득 및 해외 </a:t>
            </a:r>
            <a:r>
              <a:rPr lang="ko-KR" altLang="en-US" sz="1400" b="1" dirty="0" err="1" smtClean="0">
                <a:solidFill>
                  <a:schemeClr val="bg1"/>
                </a:solidFill>
                <a:latin typeface="+mn-ea"/>
              </a:rPr>
              <a:t>진출기회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 확대 지원</a:t>
            </a:r>
            <a:endParaRPr lang="en-US" altLang="ko-KR" sz="1400" b="1" dirty="0" smtClean="0">
              <a:solidFill>
                <a:schemeClr val="bg1"/>
              </a:solidFill>
              <a:latin typeface="+mn-ea"/>
            </a:endParaRPr>
          </a:p>
          <a:p>
            <a:endParaRPr lang="en-US" altLang="ko-KR" sz="1400" b="1" dirty="0">
              <a:solidFill>
                <a:schemeClr val="bg1"/>
              </a:solidFill>
              <a:latin typeface="+mn-ea"/>
            </a:endParaRPr>
          </a:p>
          <a:p>
            <a:endParaRPr lang="en-US" altLang="ko-KR" sz="1600" b="1" dirty="0">
              <a:solidFill>
                <a:schemeClr val="bg1"/>
              </a:solidFill>
              <a:latin typeface="+mn-ea"/>
            </a:endParaRPr>
          </a:p>
          <a:p>
            <a:r>
              <a:rPr lang="ko-KR" altLang="en-US" sz="1600" b="1" dirty="0">
                <a:solidFill>
                  <a:schemeClr val="bg1"/>
                </a:solidFill>
                <a:latin typeface="+mn-ea"/>
              </a:rPr>
              <a:t>□ </a:t>
            </a:r>
            <a:r>
              <a:rPr lang="ko-KR" altLang="en-US" sz="1600" b="1" dirty="0" smtClean="0">
                <a:solidFill>
                  <a:schemeClr val="bg1"/>
                </a:solidFill>
                <a:latin typeface="+mn-ea"/>
              </a:rPr>
              <a:t>포럼 개요</a:t>
            </a:r>
            <a:endParaRPr lang="en-US" altLang="ko-KR" sz="1600" b="1" dirty="0">
              <a:solidFill>
                <a:schemeClr val="bg1"/>
              </a:solidFill>
              <a:latin typeface="+mn-ea"/>
            </a:endParaRPr>
          </a:p>
          <a:p>
            <a:endParaRPr lang="en-US" altLang="ko-KR" sz="800" b="1" dirty="0" smtClean="0">
              <a:solidFill>
                <a:schemeClr val="bg1"/>
              </a:solidFill>
              <a:latin typeface="+mn-ea"/>
            </a:endParaRPr>
          </a:p>
          <a:p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  </a:t>
            </a:r>
            <a:r>
              <a:rPr lang="ko-KR" altLang="en-US" sz="1400" b="1" dirty="0" err="1" smtClean="0">
                <a:solidFill>
                  <a:schemeClr val="bg1"/>
                </a:solidFill>
                <a:latin typeface="+mn-ea"/>
              </a:rPr>
              <a:t>ㅇ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일시</a:t>
            </a:r>
            <a:r>
              <a:rPr lang="en-US" altLang="ko-KR" sz="1400" b="1" dirty="0">
                <a:solidFill>
                  <a:schemeClr val="bg1"/>
                </a:solidFill>
                <a:latin typeface="+mn-ea"/>
              </a:rPr>
              <a:t>/</a:t>
            </a:r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장소 </a:t>
            </a:r>
            <a:r>
              <a:rPr lang="en-US" altLang="ko-KR" sz="1400" b="1" dirty="0">
                <a:solidFill>
                  <a:schemeClr val="bg1"/>
                </a:solidFill>
                <a:latin typeface="+mn-ea"/>
              </a:rPr>
              <a:t>: 2018</a:t>
            </a:r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년 </a:t>
            </a:r>
            <a:r>
              <a:rPr lang="en-US" altLang="ko-KR" sz="1400" b="1" dirty="0">
                <a:solidFill>
                  <a:schemeClr val="bg1"/>
                </a:solidFill>
                <a:latin typeface="+mn-ea"/>
              </a:rPr>
              <a:t>11.20(</a:t>
            </a:r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화</a:t>
            </a:r>
            <a:r>
              <a:rPr lang="en-US" altLang="ko-KR" sz="1400" b="1" dirty="0">
                <a:solidFill>
                  <a:schemeClr val="bg1"/>
                </a:solidFill>
                <a:latin typeface="+mn-ea"/>
              </a:rPr>
              <a:t>) 10:00~16:40, </a:t>
            </a:r>
            <a:r>
              <a:rPr lang="ko-KR" altLang="en-US" sz="1400" b="1" dirty="0" err="1" smtClean="0">
                <a:solidFill>
                  <a:schemeClr val="bg1"/>
                </a:solidFill>
                <a:latin typeface="+mn-ea"/>
              </a:rPr>
              <a:t>그랜드인터콘</a:t>
            </a:r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(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서울</a:t>
            </a:r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)</a:t>
            </a:r>
          </a:p>
          <a:p>
            <a:endParaRPr lang="en-US" altLang="ko-KR" sz="500" b="1" dirty="0" smtClean="0">
              <a:solidFill>
                <a:schemeClr val="bg1"/>
              </a:solidFill>
              <a:latin typeface="+mn-ea"/>
            </a:endParaRPr>
          </a:p>
          <a:p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  </a:t>
            </a:r>
            <a:r>
              <a:rPr lang="ko-KR" altLang="en-US" sz="1400" b="1" dirty="0" err="1">
                <a:solidFill>
                  <a:schemeClr val="bg1"/>
                </a:solidFill>
                <a:latin typeface="+mn-ea"/>
              </a:rPr>
              <a:t>ㅇ</a:t>
            </a:r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 주최 </a:t>
            </a:r>
            <a:r>
              <a:rPr lang="en-US" altLang="ko-KR" sz="1400" b="1" dirty="0">
                <a:solidFill>
                  <a:schemeClr val="bg1"/>
                </a:solidFill>
                <a:latin typeface="+mn-ea"/>
              </a:rPr>
              <a:t>: KOTRA, KDB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산업은행</a:t>
            </a:r>
            <a:endParaRPr lang="en-US" altLang="ko-KR" sz="1400" b="1" dirty="0" smtClean="0">
              <a:solidFill>
                <a:schemeClr val="bg1"/>
              </a:solidFill>
              <a:latin typeface="+mn-ea"/>
            </a:endParaRPr>
          </a:p>
          <a:p>
            <a:endParaRPr lang="en-US" altLang="ko-KR" sz="500" b="1" dirty="0">
              <a:solidFill>
                <a:schemeClr val="bg1"/>
              </a:solidFill>
              <a:latin typeface="+mn-ea"/>
            </a:endParaRPr>
          </a:p>
          <a:p>
            <a:r>
              <a:rPr lang="en-US" altLang="ko-KR" sz="1400" b="1" dirty="0">
                <a:solidFill>
                  <a:schemeClr val="bg1"/>
                </a:solidFill>
                <a:latin typeface="+mn-ea"/>
              </a:rPr>
              <a:t>  </a:t>
            </a:r>
            <a:r>
              <a:rPr lang="ko-KR" altLang="en-US" sz="1400" b="1" dirty="0" err="1">
                <a:solidFill>
                  <a:schemeClr val="bg1"/>
                </a:solidFill>
                <a:latin typeface="+mn-ea"/>
              </a:rPr>
              <a:t>ㅇ</a:t>
            </a:r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 대상</a:t>
            </a:r>
            <a:r>
              <a:rPr lang="en-US" altLang="ko-KR" sz="1400" b="1" dirty="0">
                <a:solidFill>
                  <a:schemeClr val="bg1"/>
                </a:solidFill>
                <a:latin typeface="+mn-ea"/>
              </a:rPr>
              <a:t>/</a:t>
            </a:r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규모 </a:t>
            </a:r>
            <a:r>
              <a:rPr lang="en-US" altLang="ko-KR" sz="1400" b="1" dirty="0">
                <a:solidFill>
                  <a:schemeClr val="bg1"/>
                </a:solidFill>
                <a:latin typeface="+mn-ea"/>
              </a:rPr>
              <a:t>: </a:t>
            </a:r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국내 관심기업</a:t>
            </a:r>
            <a:r>
              <a:rPr lang="en-US" altLang="ko-KR" sz="1400" b="1" dirty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유관기관 관계자 등 </a:t>
            </a:r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300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명</a:t>
            </a:r>
            <a:endParaRPr lang="en-US" altLang="ko-KR" sz="1400" b="1" dirty="0" smtClean="0">
              <a:solidFill>
                <a:schemeClr val="bg1"/>
              </a:solidFill>
              <a:latin typeface="+mn-ea"/>
            </a:endParaRPr>
          </a:p>
          <a:p>
            <a:endParaRPr lang="en-US" altLang="ko-KR" sz="500" b="1" dirty="0">
              <a:solidFill>
                <a:schemeClr val="bg1"/>
              </a:solidFill>
              <a:latin typeface="+mn-ea"/>
            </a:endParaRPr>
          </a:p>
          <a:p>
            <a:r>
              <a:rPr lang="en-US" altLang="ko-KR" sz="1400" b="1" dirty="0">
                <a:solidFill>
                  <a:schemeClr val="bg1"/>
                </a:solidFill>
                <a:latin typeface="+mn-ea"/>
              </a:rPr>
              <a:t>  </a:t>
            </a:r>
            <a:r>
              <a:rPr lang="ko-KR" altLang="en-US" sz="1400" b="1" dirty="0" err="1">
                <a:solidFill>
                  <a:schemeClr val="bg1"/>
                </a:solidFill>
                <a:latin typeface="+mn-ea"/>
              </a:rPr>
              <a:t>ㅇ</a:t>
            </a:r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 포럼 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구성</a:t>
            </a:r>
            <a:endParaRPr lang="en-US" altLang="ko-KR" sz="1400" b="1" dirty="0" smtClean="0">
              <a:solidFill>
                <a:schemeClr val="bg1"/>
              </a:solidFill>
              <a:latin typeface="+mn-ea"/>
            </a:endParaRPr>
          </a:p>
          <a:p>
            <a:endParaRPr lang="en-US" altLang="ko-KR" sz="500" b="1" dirty="0">
              <a:solidFill>
                <a:schemeClr val="bg1"/>
              </a:solidFill>
              <a:latin typeface="+mn-ea"/>
            </a:endParaRPr>
          </a:p>
          <a:p>
            <a:r>
              <a:rPr lang="en-US" altLang="ko-KR" sz="1400" b="1" dirty="0">
                <a:solidFill>
                  <a:schemeClr val="bg1"/>
                </a:solidFill>
                <a:latin typeface="+mn-ea"/>
              </a:rPr>
              <a:t>     - (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오전</a:t>
            </a:r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공통 세션</a:t>
            </a:r>
            <a:r>
              <a:rPr lang="en-US" altLang="ko-KR" sz="1400" b="1" dirty="0">
                <a:solidFill>
                  <a:schemeClr val="bg1"/>
                </a:solidFill>
                <a:latin typeface="+mn-ea"/>
              </a:rPr>
              <a:t>) </a:t>
            </a:r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디지털 </a:t>
            </a:r>
            <a:r>
              <a:rPr lang="ko-KR" altLang="en-US" sz="1400" b="1" dirty="0" err="1">
                <a:solidFill>
                  <a:schemeClr val="bg1"/>
                </a:solidFill>
                <a:latin typeface="+mn-ea"/>
              </a:rPr>
              <a:t>트랜스포메이션</a:t>
            </a:r>
            <a:r>
              <a:rPr lang="en-US" altLang="ko-KR" sz="1400" b="1" dirty="0">
                <a:solidFill>
                  <a:schemeClr val="bg1"/>
                </a:solidFill>
                <a:latin typeface="+mn-ea"/>
              </a:rPr>
              <a:t>(DX), </a:t>
            </a:r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도전과 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기회</a:t>
            </a:r>
            <a:endParaRPr lang="en-US" altLang="ko-KR" sz="1400" b="1" dirty="0" smtClean="0">
              <a:solidFill>
                <a:schemeClr val="bg1"/>
              </a:solidFill>
              <a:latin typeface="+mn-ea"/>
            </a:endParaRPr>
          </a:p>
          <a:p>
            <a:endParaRPr lang="en-US" altLang="ko-KR" sz="300" b="1" dirty="0">
              <a:solidFill>
                <a:schemeClr val="bg1"/>
              </a:solidFill>
              <a:latin typeface="+mn-ea"/>
            </a:endParaRPr>
          </a:p>
          <a:p>
            <a:r>
              <a:rPr lang="en-US" altLang="ko-KR" sz="1400" b="1" dirty="0">
                <a:solidFill>
                  <a:schemeClr val="bg1"/>
                </a:solidFill>
                <a:latin typeface="+mn-ea"/>
              </a:rPr>
              <a:t>     - (</a:t>
            </a:r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오후</a:t>
            </a:r>
            <a:r>
              <a:rPr lang="en-US" altLang="ko-KR" sz="1400" b="1" dirty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산업별 세션</a:t>
            </a:r>
            <a:r>
              <a:rPr lang="en-US" altLang="ko-KR" sz="1400" b="1" dirty="0">
                <a:solidFill>
                  <a:schemeClr val="bg1"/>
                </a:solidFill>
                <a:latin typeface="+mn-ea"/>
              </a:rPr>
              <a:t>) </a:t>
            </a:r>
            <a:r>
              <a:rPr lang="ko-KR" altLang="en-US" sz="1400" b="1" dirty="0">
                <a:solidFill>
                  <a:schemeClr val="bg1"/>
                </a:solidFill>
                <a:latin typeface="+mn-ea"/>
              </a:rPr>
              <a:t>주요 산업별 글로벌 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시장 변화와 진출전략</a:t>
            </a:r>
            <a:endParaRPr lang="en-US" altLang="ko-KR" sz="1400" b="1" dirty="0" smtClean="0">
              <a:solidFill>
                <a:schemeClr val="bg1"/>
              </a:solidFill>
              <a:latin typeface="+mn-ea"/>
            </a:endParaRPr>
          </a:p>
          <a:p>
            <a:endParaRPr lang="en-US" altLang="ko-KR" sz="300" b="1" dirty="0">
              <a:solidFill>
                <a:schemeClr val="bg1"/>
              </a:solidFill>
              <a:latin typeface="+mn-ea"/>
            </a:endParaRPr>
          </a:p>
          <a:p>
            <a:r>
              <a:rPr lang="en-US" altLang="ko-KR" sz="1100" b="1" dirty="0">
                <a:solidFill>
                  <a:schemeClr val="bg1"/>
                </a:solidFill>
                <a:latin typeface="+mn-ea"/>
              </a:rPr>
              <a:t>    </a:t>
            </a:r>
            <a:r>
              <a:rPr lang="en-US" altLang="ko-KR" sz="1100" b="1" dirty="0" smtClean="0">
                <a:solidFill>
                  <a:schemeClr val="bg1"/>
                </a:solidFill>
                <a:latin typeface="+mn-ea"/>
              </a:rPr>
              <a:t>     </a:t>
            </a:r>
            <a:r>
              <a:rPr lang="en-US" altLang="ko-KR" sz="1100" b="1" dirty="0">
                <a:solidFill>
                  <a:schemeClr val="bg1"/>
                </a:solidFill>
                <a:latin typeface="+mn-ea"/>
              </a:rPr>
              <a:t>* </a:t>
            </a:r>
            <a:r>
              <a:rPr lang="ko-KR" altLang="en-US" sz="1100" b="1" dirty="0">
                <a:solidFill>
                  <a:schemeClr val="bg1"/>
                </a:solidFill>
                <a:latin typeface="+mn-ea"/>
              </a:rPr>
              <a:t>주요 산업 </a:t>
            </a:r>
            <a:r>
              <a:rPr lang="en-US" altLang="ko-KR" sz="1100" b="1" dirty="0">
                <a:solidFill>
                  <a:schemeClr val="bg1"/>
                </a:solidFill>
                <a:latin typeface="+mn-ea"/>
              </a:rPr>
              <a:t>: </a:t>
            </a:r>
            <a:r>
              <a:rPr lang="ko-KR" altLang="en-US" sz="1100" b="1" dirty="0">
                <a:solidFill>
                  <a:schemeClr val="bg1"/>
                </a:solidFill>
                <a:latin typeface="+mn-ea"/>
              </a:rPr>
              <a:t>미래자동차</a:t>
            </a:r>
            <a:r>
              <a:rPr lang="en-US" altLang="ko-KR" sz="1100" b="1" dirty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1100" b="1" dirty="0">
                <a:solidFill>
                  <a:schemeClr val="bg1"/>
                </a:solidFill>
                <a:latin typeface="+mn-ea"/>
              </a:rPr>
              <a:t>스마트시티</a:t>
            </a:r>
            <a:r>
              <a:rPr lang="en-US" altLang="ko-KR" sz="1100" b="1" dirty="0">
                <a:solidFill>
                  <a:schemeClr val="bg1"/>
                </a:solidFill>
                <a:latin typeface="+mn-ea"/>
              </a:rPr>
              <a:t>/</a:t>
            </a:r>
            <a:r>
              <a:rPr lang="ko-KR" altLang="en-US" sz="1100" b="1" dirty="0" err="1">
                <a:solidFill>
                  <a:schemeClr val="bg1"/>
                </a:solidFill>
                <a:latin typeface="+mn-ea"/>
              </a:rPr>
              <a:t>지능형로봇</a:t>
            </a:r>
            <a:r>
              <a:rPr lang="en-US" altLang="ko-KR" sz="1100" b="1" dirty="0">
                <a:solidFill>
                  <a:schemeClr val="bg1"/>
                </a:solidFill>
                <a:latin typeface="+mn-ea"/>
              </a:rPr>
              <a:t>, E-</a:t>
            </a:r>
            <a:r>
              <a:rPr lang="ko-KR" altLang="en-US" sz="1100" b="1" dirty="0" err="1" smtClean="0">
                <a:solidFill>
                  <a:schemeClr val="bg1"/>
                </a:solidFill>
                <a:latin typeface="+mn-ea"/>
              </a:rPr>
              <a:t>커머스</a:t>
            </a:r>
            <a:r>
              <a:rPr lang="en-US" altLang="ko-KR" sz="1100" b="1" dirty="0" smtClean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1100" b="1" dirty="0" err="1" smtClean="0">
                <a:solidFill>
                  <a:schemeClr val="bg1"/>
                </a:solidFill>
                <a:latin typeface="+mn-ea"/>
              </a:rPr>
              <a:t>에듀테크</a:t>
            </a:r>
            <a:endParaRPr lang="en-US" altLang="ko-KR" sz="1100" b="1" dirty="0" smtClean="0">
              <a:solidFill>
                <a:schemeClr val="bg1"/>
              </a:solidFill>
              <a:latin typeface="+mn-ea"/>
            </a:endParaRPr>
          </a:p>
          <a:p>
            <a:endParaRPr lang="en-US" altLang="ko-KR" sz="1100" b="1" dirty="0" smtClean="0">
              <a:solidFill>
                <a:schemeClr val="bg1"/>
              </a:solidFill>
              <a:latin typeface="+mn-ea"/>
            </a:endParaRPr>
          </a:p>
          <a:p>
            <a:endParaRPr lang="en-US" altLang="ko-KR" sz="1600" b="1" dirty="0">
              <a:solidFill>
                <a:schemeClr val="bg1"/>
              </a:solidFill>
              <a:latin typeface="+mn-ea"/>
            </a:endParaRPr>
          </a:p>
          <a:p>
            <a:r>
              <a:rPr lang="ko-KR" altLang="en-US" sz="1600" b="1" dirty="0" smtClean="0">
                <a:solidFill>
                  <a:schemeClr val="bg1"/>
                </a:solidFill>
                <a:latin typeface="+mn-ea"/>
              </a:rPr>
              <a:t>□ 포럼 신청방법</a:t>
            </a:r>
            <a:endParaRPr lang="en-US" altLang="ko-KR" sz="1400" b="1" dirty="0">
              <a:solidFill>
                <a:schemeClr val="bg1"/>
              </a:solidFill>
              <a:latin typeface="+mn-ea"/>
            </a:endParaRPr>
          </a:p>
          <a:p>
            <a:endParaRPr lang="en-US" altLang="ko-KR" sz="800" b="1" dirty="0" smtClean="0">
              <a:solidFill>
                <a:schemeClr val="bg1"/>
              </a:solidFill>
              <a:latin typeface="+mn-ea"/>
            </a:endParaRPr>
          </a:p>
          <a:p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  </a:t>
            </a:r>
            <a:r>
              <a:rPr lang="ko-KR" altLang="en-US" sz="1400" b="1" dirty="0" err="1" smtClean="0">
                <a:solidFill>
                  <a:schemeClr val="bg1"/>
                </a:solidFill>
                <a:latin typeface="+mn-ea"/>
              </a:rPr>
              <a:t>ㅇ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1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단계</a:t>
            </a:r>
            <a:r>
              <a:rPr lang="en-US" altLang="ko-KR" sz="1400" b="1" dirty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: 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참가신청서 </a:t>
            </a:r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KOTRA 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담당자</a:t>
            </a:r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(</a:t>
            </a:r>
            <a:r>
              <a:rPr lang="en-US" altLang="ko-KR" sz="1400" b="1" u="sng" dirty="0" smtClean="0">
                <a:solidFill>
                  <a:schemeClr val="bg1"/>
                </a:solidFill>
                <a:latin typeface="+mn-ea"/>
              </a:rPr>
              <a:t>kjw941003@kotra.or.kr</a:t>
            </a:r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)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에게 회신</a:t>
            </a:r>
            <a:endParaRPr lang="en-US" altLang="ko-KR" sz="1400" b="1" dirty="0" smtClean="0">
              <a:solidFill>
                <a:schemeClr val="bg1"/>
              </a:solidFill>
              <a:latin typeface="+mn-ea"/>
            </a:endParaRPr>
          </a:p>
          <a:p>
            <a:endParaRPr lang="en-US" altLang="ko-KR" sz="300" b="1" dirty="0" smtClean="0">
              <a:solidFill>
                <a:schemeClr val="bg1"/>
              </a:solidFill>
              <a:latin typeface="+mn-ea"/>
            </a:endParaRPr>
          </a:p>
          <a:p>
            <a:r>
              <a:rPr lang="en-US" altLang="ko-KR" sz="1400" b="1" dirty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     - 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참가신청서양식은 아래 사이트를 통해 다운로드 가능</a:t>
            </a:r>
            <a:endParaRPr lang="en-US" altLang="ko-KR" sz="1400" b="1" dirty="0" smtClean="0">
              <a:solidFill>
                <a:schemeClr val="bg1"/>
              </a:solidFill>
              <a:latin typeface="+mn-ea"/>
            </a:endParaRPr>
          </a:p>
          <a:p>
            <a:endParaRPr lang="en-US" altLang="ko-KR" sz="100" b="1" dirty="0">
              <a:solidFill>
                <a:schemeClr val="bg1"/>
              </a:solidFill>
              <a:latin typeface="+mn-ea"/>
            </a:endParaRPr>
          </a:p>
          <a:p>
            <a:r>
              <a:rPr lang="en-US" altLang="ko-KR" sz="1100" b="1" dirty="0" smtClean="0">
                <a:solidFill>
                  <a:schemeClr val="bg1"/>
                </a:solidFill>
                <a:latin typeface="+mn-ea"/>
              </a:rPr>
              <a:t>          </a:t>
            </a:r>
            <a:r>
              <a:rPr lang="en-US" altLang="ko-KR" sz="1100" b="1" u="sng" dirty="0" smtClean="0">
                <a:solidFill>
                  <a:schemeClr val="bg1"/>
                </a:solidFill>
                <a:latin typeface="+mn-ea"/>
              </a:rPr>
              <a:t>http://www.kotra.or.kr/kh/about/KHKINY130P.html?SEQ=7032&amp;EVENTID=7032</a:t>
            </a:r>
            <a:r>
              <a:rPr lang="en-US" altLang="ko-KR" sz="1100" b="1" dirty="0" smtClean="0">
                <a:solidFill>
                  <a:schemeClr val="bg1"/>
                </a:solidFill>
                <a:latin typeface="+mn-ea"/>
              </a:rPr>
              <a:t> </a:t>
            </a:r>
          </a:p>
          <a:p>
            <a:endParaRPr lang="en-US" altLang="ko-KR" sz="1100" b="1" dirty="0" smtClean="0">
              <a:solidFill>
                <a:schemeClr val="bg1"/>
              </a:solidFill>
              <a:latin typeface="+mn-ea"/>
            </a:endParaRPr>
          </a:p>
          <a:p>
            <a:endParaRPr lang="en-US" altLang="ko-KR" sz="500" b="1" dirty="0">
              <a:solidFill>
                <a:schemeClr val="bg1"/>
              </a:solidFill>
              <a:latin typeface="+mn-ea"/>
            </a:endParaRPr>
          </a:p>
          <a:p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  </a:t>
            </a:r>
            <a:r>
              <a:rPr lang="ko-KR" altLang="en-US" sz="1400" b="1" dirty="0" err="1" smtClean="0">
                <a:solidFill>
                  <a:schemeClr val="bg1"/>
                </a:solidFill>
                <a:latin typeface="+mn-ea"/>
              </a:rPr>
              <a:t>ㅇ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2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단계 </a:t>
            </a:r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: 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하단 홈페이지에서 참가신청</a:t>
            </a:r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참가자 정보기입 및 비용 결제</a:t>
            </a:r>
            <a:endParaRPr lang="en-US" altLang="ko-KR" sz="300" b="1" dirty="0">
              <a:solidFill>
                <a:schemeClr val="bg1"/>
              </a:solidFill>
              <a:latin typeface="+mn-ea"/>
            </a:endParaRPr>
          </a:p>
          <a:p>
            <a:endParaRPr lang="en-US" altLang="ko-KR" sz="300" b="1" dirty="0" smtClean="0">
              <a:solidFill>
                <a:schemeClr val="bg1"/>
              </a:solidFill>
              <a:latin typeface="+mn-ea"/>
            </a:endParaRPr>
          </a:p>
          <a:p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      - 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포럼 참가신청 홈페이지 링크 </a:t>
            </a:r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: </a:t>
            </a:r>
          </a:p>
          <a:p>
            <a:r>
              <a:rPr lang="en-US" altLang="ko-KR" sz="1400" b="1" dirty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       </a:t>
            </a:r>
            <a:r>
              <a:rPr lang="en-US" altLang="ko-KR" sz="1400" b="1" u="sng" dirty="0" smtClean="0">
                <a:solidFill>
                  <a:schemeClr val="bg1"/>
                </a:solidFill>
                <a:latin typeface="+mn-ea"/>
              </a:rPr>
              <a:t>http://www.onoffmix.com/event/155898</a:t>
            </a:r>
          </a:p>
          <a:p>
            <a:endParaRPr lang="en-US" altLang="ko-KR" sz="300" b="1" dirty="0">
              <a:solidFill>
                <a:schemeClr val="bg1"/>
              </a:solidFill>
              <a:latin typeface="+mn-ea"/>
            </a:endParaRPr>
          </a:p>
          <a:p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      - 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참가비 </a:t>
            </a:r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: 1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인당 </a:t>
            </a:r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50,000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원</a:t>
            </a:r>
            <a:endParaRPr lang="en-US" altLang="ko-KR" sz="1400" b="1" dirty="0" smtClean="0">
              <a:solidFill>
                <a:schemeClr val="bg1"/>
              </a:solidFill>
              <a:latin typeface="+mn-ea"/>
            </a:endParaRPr>
          </a:p>
          <a:p>
            <a:r>
              <a:rPr lang="en-US" altLang="ko-KR" sz="1400" b="1" dirty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       (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포럼참가</a:t>
            </a:r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1400" b="1" dirty="0" smtClean="0">
                <a:solidFill>
                  <a:schemeClr val="bg1"/>
                </a:solidFill>
                <a:latin typeface="+mn-ea"/>
              </a:rPr>
              <a:t>발간자료 및 샌드위치 도시락 중식제공</a:t>
            </a:r>
            <a:r>
              <a:rPr lang="en-US" altLang="ko-KR" sz="1400" b="1" dirty="0" smtClean="0">
                <a:solidFill>
                  <a:schemeClr val="bg1"/>
                </a:solidFill>
                <a:latin typeface="+mn-ea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30071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그림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0" y="39998"/>
            <a:ext cx="6858000" cy="9906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1000">
                <a:schemeClr val="accent1">
                  <a:lumMod val="45000"/>
                  <a:lumOff val="55000"/>
                </a:schemeClr>
              </a:gs>
              <a:gs pos="29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/>
        </p:spPr>
      </p:pic>
      <p:sp>
        <p:nvSpPr>
          <p:cNvPr id="31" name="직사각형 30"/>
          <p:cNvSpPr/>
          <p:nvPr/>
        </p:nvSpPr>
        <p:spPr>
          <a:xfrm>
            <a:off x="381000" y="1095510"/>
            <a:ext cx="6057898" cy="324981"/>
          </a:xfrm>
          <a:prstGeom prst="rect">
            <a:avLst/>
          </a:prstGeom>
          <a:solidFill>
            <a:srgbClr val="898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등록 및 오프닝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직사각형 32"/>
          <p:cNvSpPr/>
          <p:nvPr/>
        </p:nvSpPr>
        <p:spPr>
          <a:xfrm>
            <a:off x="368300" y="1743631"/>
            <a:ext cx="1082866" cy="4795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10:00-10:10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35" name="직사각형 34"/>
          <p:cNvSpPr/>
          <p:nvPr/>
        </p:nvSpPr>
        <p:spPr>
          <a:xfrm>
            <a:off x="1494630" y="1743631"/>
            <a:ext cx="4944268" cy="4795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b="1" dirty="0" smtClean="0">
                <a:solidFill>
                  <a:schemeClr val="tx1"/>
                </a:solidFill>
              </a:rPr>
              <a:t>개회사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/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축사 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r>
              <a:rPr lang="en-US" altLang="ko-KR" sz="1400" b="1" dirty="0" smtClean="0">
                <a:solidFill>
                  <a:srgbClr val="0000FF"/>
                </a:solidFill>
                <a:latin typeface="+mj-ea"/>
                <a:ea typeface="+mj-ea"/>
              </a:rPr>
              <a:t>(KOTRA </a:t>
            </a:r>
            <a:r>
              <a:rPr lang="ko-KR" altLang="en-US" sz="1400" b="1" dirty="0" smtClean="0">
                <a:solidFill>
                  <a:srgbClr val="0000FF"/>
                </a:solidFill>
                <a:latin typeface="+mj-ea"/>
                <a:ea typeface="+mj-ea"/>
              </a:rPr>
              <a:t>사장 </a:t>
            </a:r>
            <a:r>
              <a:rPr lang="en-US" altLang="ko-KR" sz="1400" b="1" dirty="0" smtClean="0">
                <a:solidFill>
                  <a:srgbClr val="0000FF"/>
                </a:solidFill>
                <a:latin typeface="+mj-ea"/>
                <a:ea typeface="+mj-ea"/>
              </a:rPr>
              <a:t>/ KDB</a:t>
            </a:r>
            <a:r>
              <a:rPr lang="ko-KR" altLang="en-US" sz="1400" b="1" dirty="0" smtClean="0">
                <a:solidFill>
                  <a:srgbClr val="0000FF"/>
                </a:solidFill>
                <a:latin typeface="+mj-ea"/>
                <a:ea typeface="+mj-ea"/>
              </a:rPr>
              <a:t>산업은행</a:t>
            </a:r>
            <a:r>
              <a:rPr lang="en-US" altLang="ko-KR" sz="1400" b="1" dirty="0" smtClean="0">
                <a:solidFill>
                  <a:srgbClr val="0000FF"/>
                </a:solidFill>
                <a:latin typeface="+mj-ea"/>
                <a:ea typeface="+mj-ea"/>
              </a:rPr>
              <a:t> </a:t>
            </a:r>
            <a:r>
              <a:rPr lang="ko-KR" altLang="en-US" sz="1400" b="1" dirty="0" smtClean="0">
                <a:solidFill>
                  <a:srgbClr val="0000FF"/>
                </a:solidFill>
                <a:latin typeface="+mj-ea"/>
                <a:ea typeface="+mj-ea"/>
              </a:rPr>
              <a:t>회장</a:t>
            </a:r>
            <a:r>
              <a:rPr lang="en-US" altLang="ko-KR" sz="1400" b="1" dirty="0" smtClean="0">
                <a:solidFill>
                  <a:srgbClr val="0000FF"/>
                </a:solidFill>
                <a:latin typeface="+mj-ea"/>
                <a:ea typeface="+mj-ea"/>
              </a:rPr>
              <a:t>)</a:t>
            </a:r>
            <a:endParaRPr lang="ko-KR" altLang="en-US" sz="1400" b="1" dirty="0">
              <a:solidFill>
                <a:srgbClr val="0000FF"/>
              </a:solidFill>
              <a:latin typeface="+mj-ea"/>
              <a:ea typeface="+mj-ea"/>
            </a:endParaRPr>
          </a:p>
        </p:txBody>
      </p:sp>
      <p:sp>
        <p:nvSpPr>
          <p:cNvPr id="51" name="직사각형 50"/>
          <p:cNvSpPr/>
          <p:nvPr/>
        </p:nvSpPr>
        <p:spPr>
          <a:xfrm>
            <a:off x="370562" y="2679056"/>
            <a:ext cx="1082692" cy="12679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10:10-11:20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52" name="직사각형 51"/>
          <p:cNvSpPr/>
          <p:nvPr/>
        </p:nvSpPr>
        <p:spPr>
          <a:xfrm>
            <a:off x="1509419" y="2675722"/>
            <a:ext cx="4929480" cy="12722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600" b="1" dirty="0" smtClean="0">
                <a:solidFill>
                  <a:schemeClr val="tx1"/>
                </a:solidFill>
              </a:rPr>
              <a:t>(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기조 연설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) DX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영향 및 기회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endParaRPr lang="en-US" altLang="ko-KR" sz="1400" b="1" dirty="0" smtClean="0">
              <a:solidFill>
                <a:srgbClr val="0000FF"/>
              </a:solidFill>
            </a:endParaRPr>
          </a:p>
          <a:p>
            <a:r>
              <a:rPr lang="ko-KR" altLang="en-US" sz="1400" b="1" dirty="0" smtClean="0">
                <a:solidFill>
                  <a:srgbClr val="0000FF"/>
                </a:solidFill>
              </a:rPr>
              <a:t>서울대 장병탁 교수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*</a:t>
            </a:r>
            <a:endParaRPr lang="en-US" altLang="ko-KR" sz="1400" b="1" dirty="0">
              <a:solidFill>
                <a:srgbClr val="0000FF"/>
              </a:solidFill>
            </a:endParaRPr>
          </a:p>
          <a:p>
            <a:r>
              <a:rPr lang="ko-KR" altLang="en-US" sz="1400" b="1" dirty="0" smtClean="0">
                <a:solidFill>
                  <a:srgbClr val="0000FF"/>
                </a:solidFill>
              </a:rPr>
              <a:t>㈜두산그룹 형원준 사장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*</a:t>
            </a:r>
            <a:endParaRPr lang="ko-KR" altLang="en-US" sz="1400" b="1" dirty="0">
              <a:solidFill>
                <a:srgbClr val="0000FF"/>
              </a:solidFill>
            </a:endParaRPr>
          </a:p>
        </p:txBody>
      </p:sp>
      <p:sp>
        <p:nvSpPr>
          <p:cNvPr id="55" name="직사각형 54"/>
          <p:cNvSpPr/>
          <p:nvPr/>
        </p:nvSpPr>
        <p:spPr>
          <a:xfrm>
            <a:off x="370562" y="3975297"/>
            <a:ext cx="1086868" cy="21969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11:20-12:30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56" name="직사각형 55"/>
          <p:cNvSpPr/>
          <p:nvPr/>
        </p:nvSpPr>
        <p:spPr>
          <a:xfrm>
            <a:off x="1513595" y="3975296"/>
            <a:ext cx="4925303" cy="21969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600" b="1" dirty="0" smtClean="0">
                <a:solidFill>
                  <a:schemeClr val="tx1"/>
                </a:solidFill>
              </a:rPr>
              <a:t>(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패널 토의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)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산업 분야별 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DX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적용 방법 및 사례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endParaRPr lang="en-US" altLang="ko-KR" sz="1400" b="1" dirty="0" smtClean="0">
              <a:solidFill>
                <a:schemeClr val="tx1"/>
              </a:solidFill>
            </a:endParaRPr>
          </a:p>
          <a:p>
            <a:r>
              <a:rPr lang="en-US" altLang="ko-KR" sz="1400" b="1" dirty="0" smtClean="0">
                <a:solidFill>
                  <a:schemeClr val="tx1"/>
                </a:solidFill>
              </a:rPr>
              <a:t>&lt;</a:t>
            </a:r>
            <a:r>
              <a:rPr lang="ko-KR" altLang="en-US" sz="1400" b="1" dirty="0" err="1" smtClean="0">
                <a:solidFill>
                  <a:schemeClr val="tx1"/>
                </a:solidFill>
              </a:rPr>
              <a:t>모더레이터</a:t>
            </a:r>
            <a:r>
              <a:rPr lang="en-US" altLang="ko-KR" sz="1400" b="1" dirty="0" smtClean="0">
                <a:solidFill>
                  <a:schemeClr val="tx1"/>
                </a:solidFill>
              </a:rPr>
              <a:t>&gt;</a:t>
            </a:r>
          </a:p>
          <a:p>
            <a:r>
              <a:rPr lang="ko-KR" altLang="en-US" sz="1400" b="1" dirty="0" smtClean="0">
                <a:solidFill>
                  <a:srgbClr val="0000FF"/>
                </a:solidFill>
              </a:rPr>
              <a:t>국민대 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S/W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융합대학 </a:t>
            </a:r>
            <a:r>
              <a:rPr lang="ko-KR" altLang="en-US" sz="1400" b="1" dirty="0" err="1" smtClean="0">
                <a:solidFill>
                  <a:srgbClr val="0000FF"/>
                </a:solidFill>
              </a:rPr>
              <a:t>윤종영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 교수</a:t>
            </a:r>
            <a:endParaRPr lang="en-US" altLang="ko-KR" sz="1400" b="1" dirty="0" smtClean="0">
              <a:solidFill>
                <a:srgbClr val="0000FF"/>
              </a:solidFill>
            </a:endParaRPr>
          </a:p>
          <a:p>
            <a:endParaRPr lang="en-US" altLang="ko-KR" sz="1400" b="1" dirty="0" smtClean="0">
              <a:solidFill>
                <a:schemeClr val="tx1"/>
              </a:solidFill>
            </a:endParaRPr>
          </a:p>
          <a:p>
            <a:r>
              <a:rPr lang="en-US" altLang="ko-KR" sz="1400" b="1" dirty="0" smtClean="0">
                <a:solidFill>
                  <a:schemeClr val="tx1"/>
                </a:solidFill>
              </a:rPr>
              <a:t>&lt;</a:t>
            </a:r>
            <a:r>
              <a:rPr lang="ko-KR" altLang="en-US" sz="1400" b="1" dirty="0" smtClean="0">
                <a:solidFill>
                  <a:schemeClr val="tx1"/>
                </a:solidFill>
              </a:rPr>
              <a:t>패널</a:t>
            </a:r>
            <a:r>
              <a:rPr lang="en-US" altLang="ko-KR" sz="1400" b="1" dirty="0" smtClean="0">
                <a:solidFill>
                  <a:schemeClr val="tx1"/>
                </a:solidFill>
              </a:rPr>
              <a:t>&gt;</a:t>
            </a:r>
          </a:p>
          <a:p>
            <a:r>
              <a:rPr lang="ko-KR" altLang="en-US" sz="1400" b="1" dirty="0" smtClean="0">
                <a:solidFill>
                  <a:srgbClr val="0000FF"/>
                </a:solidFill>
              </a:rPr>
              <a:t>한국 마이크로소프트 심재경 이사</a:t>
            </a:r>
            <a:endParaRPr lang="en-US" altLang="ko-KR" sz="1400" b="1" dirty="0" smtClean="0">
              <a:solidFill>
                <a:srgbClr val="0000FF"/>
              </a:solidFill>
            </a:endParaRPr>
          </a:p>
          <a:p>
            <a:r>
              <a:rPr lang="ko-KR" altLang="en-US" sz="1400" b="1" dirty="0" smtClean="0">
                <a:solidFill>
                  <a:srgbClr val="0000FF"/>
                </a:solidFill>
              </a:rPr>
              <a:t>카카오 전략기획팀 류형규 이사</a:t>
            </a:r>
            <a:endParaRPr lang="en-US" altLang="ko-KR" sz="1400" b="1" dirty="0" smtClean="0">
              <a:solidFill>
                <a:srgbClr val="0000FF"/>
              </a:solidFill>
            </a:endParaRPr>
          </a:p>
          <a:p>
            <a:r>
              <a:rPr lang="ko-KR" altLang="en-US" sz="1400" b="1" dirty="0" smtClean="0">
                <a:solidFill>
                  <a:srgbClr val="0000FF"/>
                </a:solidFill>
              </a:rPr>
              <a:t>드라마앤컴퍼니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(</a:t>
            </a:r>
            <a:r>
              <a:rPr lang="ko-KR" altLang="en-US" sz="1400" b="1" dirty="0" err="1" smtClean="0">
                <a:solidFill>
                  <a:srgbClr val="0000FF"/>
                </a:solidFill>
              </a:rPr>
              <a:t>리멤버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 </a:t>
            </a:r>
            <a:r>
              <a:rPr lang="ko-KR" altLang="en-US" sz="1400" b="1" dirty="0" err="1" smtClean="0">
                <a:solidFill>
                  <a:srgbClr val="0000FF"/>
                </a:solidFill>
              </a:rPr>
              <a:t>명함앱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)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남윤선 리더</a:t>
            </a:r>
            <a:endParaRPr lang="en-US" altLang="ko-KR" sz="1400" b="1" dirty="0" smtClean="0">
              <a:solidFill>
                <a:srgbClr val="0000FF"/>
              </a:solidFill>
            </a:endParaRPr>
          </a:p>
        </p:txBody>
      </p:sp>
      <p:sp>
        <p:nvSpPr>
          <p:cNvPr id="57" name="직사각형 56"/>
          <p:cNvSpPr/>
          <p:nvPr/>
        </p:nvSpPr>
        <p:spPr>
          <a:xfrm>
            <a:off x="370562" y="1447000"/>
            <a:ext cx="1080604" cy="268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09:30-10:00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58" name="직사각형 57"/>
          <p:cNvSpPr/>
          <p:nvPr/>
        </p:nvSpPr>
        <p:spPr>
          <a:xfrm>
            <a:off x="1496892" y="1447000"/>
            <a:ext cx="4942006" cy="268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b="1" dirty="0" smtClean="0">
                <a:solidFill>
                  <a:schemeClr val="tx1"/>
                </a:solidFill>
              </a:rPr>
              <a:t>등    </a:t>
            </a:r>
            <a:r>
              <a:rPr lang="ko-KR" altLang="en-US" sz="1600" b="1" dirty="0" err="1" smtClean="0">
                <a:solidFill>
                  <a:schemeClr val="tx1"/>
                </a:solidFill>
              </a:rPr>
              <a:t>록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370562" y="2308919"/>
            <a:ext cx="6068336" cy="332132"/>
          </a:xfrm>
          <a:prstGeom prst="rect">
            <a:avLst/>
          </a:prstGeom>
          <a:solidFill>
            <a:srgbClr val="898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</a:rPr>
              <a:t>Ⅰ. </a:t>
            </a:r>
            <a:r>
              <a:rPr lang="ko-KR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</a:rPr>
              <a:t>디지털 </a:t>
            </a:r>
            <a:r>
              <a:rPr lang="ko-KR" alt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</a:rPr>
              <a:t>트랜스포메이션</a:t>
            </a:r>
            <a:r>
              <a:rPr lang="en-US" altLang="ko-K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</a:rPr>
              <a:t>(DX), </a:t>
            </a:r>
            <a:r>
              <a:rPr lang="ko-KR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</a:rPr>
              <a:t>도전과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</a:rPr>
              <a:t>기회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368300" y="6246893"/>
            <a:ext cx="6070598" cy="2311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b="1" dirty="0" err="1" smtClean="0">
                <a:solidFill>
                  <a:schemeClr val="tx1"/>
                </a:solidFill>
              </a:rPr>
              <a:t>ㅇ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Keynote Speaker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이력 및 소개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endParaRPr lang="en-US" altLang="ko-KR" sz="1200" b="1" dirty="0" smtClean="0">
              <a:solidFill>
                <a:schemeClr val="tx1"/>
              </a:solidFill>
            </a:endParaRPr>
          </a:p>
          <a:p>
            <a:r>
              <a:rPr lang="en-US" altLang="ko-KR" sz="1200" b="1" dirty="0" smtClean="0">
                <a:solidFill>
                  <a:schemeClr val="tx1"/>
                </a:solidFill>
              </a:rPr>
              <a:t>1) 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장병탁 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: △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서울대 컴퓨터공학부 교수</a:t>
            </a:r>
            <a:r>
              <a:rPr lang="en-US" altLang="ko-KR" sz="1200" b="1" dirty="0">
                <a:solidFill>
                  <a:schemeClr val="tx1"/>
                </a:solidFill>
              </a:rPr>
              <a:t> 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△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서울대 인지과학연구소 소장</a:t>
            </a:r>
            <a:endParaRPr lang="en-US" altLang="ko-KR" sz="1200" b="1" dirty="0" smtClean="0">
              <a:solidFill>
                <a:schemeClr val="tx1"/>
              </a:solidFill>
            </a:endParaRPr>
          </a:p>
          <a:p>
            <a:r>
              <a:rPr lang="en-US" altLang="ko-KR" sz="1200" b="1" dirty="0" smtClean="0">
                <a:solidFill>
                  <a:schemeClr val="tx1"/>
                </a:solidFill>
              </a:rPr>
              <a:t>                     △</a:t>
            </a:r>
            <a:r>
              <a:rPr lang="ko-KR" altLang="en-US" sz="1200" b="1" dirty="0" err="1" smtClean="0">
                <a:solidFill>
                  <a:schemeClr val="tx1"/>
                </a:solidFill>
              </a:rPr>
              <a:t>써로마인드로보틱스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 대표이사 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△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국내 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AI 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및 인지로봇 최고 권위자</a:t>
            </a:r>
            <a:endParaRPr lang="en-US" altLang="ko-KR" sz="1200" b="1" dirty="0" smtClean="0">
              <a:solidFill>
                <a:schemeClr val="tx1"/>
              </a:solidFill>
            </a:endParaRPr>
          </a:p>
          <a:p>
            <a:r>
              <a:rPr lang="en-US" altLang="ko-KR" sz="1200" b="1" dirty="0">
                <a:solidFill>
                  <a:schemeClr val="tx1"/>
                </a:solidFill>
              </a:rPr>
              <a:t> 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                     *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저서 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: 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호모 </a:t>
            </a:r>
            <a:r>
              <a:rPr lang="ko-KR" altLang="en-US" sz="1200" b="1" dirty="0" err="1" smtClean="0">
                <a:solidFill>
                  <a:schemeClr val="tx1"/>
                </a:solidFill>
              </a:rPr>
              <a:t>컨버젼스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 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(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제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4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차 산업혁명과 미래사회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) 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공저자</a:t>
            </a:r>
            <a:endParaRPr lang="en-US" altLang="ko-KR" sz="1200" b="1" dirty="0" smtClean="0">
              <a:solidFill>
                <a:schemeClr val="tx1"/>
              </a:solidFill>
            </a:endParaRPr>
          </a:p>
          <a:p>
            <a:endParaRPr lang="en-US" altLang="ko-KR" sz="1200" b="1" dirty="0" smtClean="0">
              <a:solidFill>
                <a:schemeClr val="tx1"/>
              </a:solidFill>
            </a:endParaRPr>
          </a:p>
          <a:p>
            <a:r>
              <a:rPr lang="en-US" altLang="ko-KR" sz="1200" b="1" dirty="0" smtClean="0">
                <a:solidFill>
                  <a:schemeClr val="tx1"/>
                </a:solidFill>
              </a:rPr>
              <a:t>2) 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형원준</a:t>
            </a:r>
            <a:r>
              <a:rPr lang="en-US" altLang="ko-KR" sz="1200" b="1" dirty="0">
                <a:solidFill>
                  <a:schemeClr val="tx1"/>
                </a:solidFill>
              </a:rPr>
              <a:t> 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: △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㈜</a:t>
            </a:r>
            <a:r>
              <a:rPr lang="ko-KR" altLang="en-US" sz="1200" b="1" dirty="0" err="1" smtClean="0">
                <a:solidFill>
                  <a:schemeClr val="tx1"/>
                </a:solidFill>
              </a:rPr>
              <a:t>두산그룹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 사장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최고 디지털 혁신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(CDO) 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조직 수장으로 두산 그룹 내</a:t>
            </a:r>
            <a:endParaRPr lang="en-US" altLang="ko-KR" sz="1200" b="1" dirty="0" smtClean="0">
              <a:solidFill>
                <a:schemeClr val="tx1"/>
              </a:solidFill>
            </a:endParaRPr>
          </a:p>
          <a:p>
            <a:r>
              <a:rPr lang="en-US" altLang="ko-KR" sz="1200" b="1" dirty="0">
                <a:solidFill>
                  <a:schemeClr val="tx1"/>
                </a:solidFill>
              </a:rPr>
              <a:t> 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                    AI, </a:t>
            </a:r>
            <a:r>
              <a:rPr lang="en-US" altLang="ko-KR" sz="1200" b="1" dirty="0" err="1" smtClean="0">
                <a:solidFill>
                  <a:schemeClr val="tx1"/>
                </a:solidFill>
              </a:rPr>
              <a:t>IoT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200" b="1" dirty="0" err="1" smtClean="0">
                <a:solidFill>
                  <a:schemeClr val="tx1"/>
                </a:solidFill>
              </a:rPr>
              <a:t>빅데이터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 기술을 활용하는 두산의 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ICT 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플랫폼 개발</a:t>
            </a:r>
            <a:endParaRPr lang="en-US" altLang="ko-KR" sz="1200" b="1" dirty="0" smtClean="0">
              <a:solidFill>
                <a:schemeClr val="tx1"/>
              </a:solidFill>
            </a:endParaRPr>
          </a:p>
          <a:p>
            <a:r>
              <a:rPr lang="en-US" altLang="ko-KR" sz="1200" b="1" dirty="0">
                <a:solidFill>
                  <a:schemeClr val="tx1"/>
                </a:solidFill>
              </a:rPr>
              <a:t> 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                    △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前 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SAP 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코리아 사장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前 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i2 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테크놀로지코리아 사장</a:t>
            </a:r>
            <a:endParaRPr lang="en-US" altLang="ko-KR" sz="1200" b="1" dirty="0" smtClean="0">
              <a:solidFill>
                <a:schemeClr val="tx1"/>
              </a:solidFill>
            </a:endParaRPr>
          </a:p>
          <a:p>
            <a:r>
              <a:rPr lang="en-US" altLang="ko-KR" sz="1200" b="1" dirty="0">
                <a:solidFill>
                  <a:schemeClr val="tx1"/>
                </a:solidFill>
              </a:rPr>
              <a:t> 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                     *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저서</a:t>
            </a:r>
            <a:r>
              <a:rPr lang="en-US" altLang="ko-KR" sz="1200" b="1" dirty="0">
                <a:solidFill>
                  <a:schemeClr val="tx1"/>
                </a:solidFill>
              </a:rPr>
              <a:t> 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: 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탱고경영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(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마켓 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3.0 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시대 기업 서열을 뒤집을 비즈니스 플랫폼 전략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)</a:t>
            </a:r>
            <a:endParaRPr lang="ko-KR" altLang="en-US" sz="1200" b="1" dirty="0">
              <a:solidFill>
                <a:schemeClr val="tx1"/>
              </a:solidFill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375781" y="8642664"/>
            <a:ext cx="6063117" cy="559593"/>
          </a:xfrm>
          <a:prstGeom prst="rect">
            <a:avLst/>
          </a:prstGeom>
          <a:solidFill>
            <a:srgbClr val="898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</a:rPr>
              <a:t>Ⅱ. </a:t>
            </a:r>
            <a:r>
              <a:rPr lang="ko-KR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</a:rPr>
              <a:t>주요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</a:rPr>
              <a:t>산업별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</a:rPr>
              <a:t>*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</a:rPr>
              <a:t> </a:t>
            </a:r>
            <a:r>
              <a:rPr lang="ko-KR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</a:rPr>
              <a:t>글로벌 시장 변화와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</a:rPr>
              <a:t>진출전략</a:t>
            </a:r>
            <a:endParaRPr lang="en-US" altLang="ko-K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</a:endParaRPr>
          </a:p>
          <a:p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</a:rPr>
              <a:t>    </a:t>
            </a:r>
            <a:r>
              <a:rPr lang="en-US" altLang="ko-KR" sz="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</a:rPr>
              <a:t>(</a:t>
            </a:r>
            <a:r>
              <a:rPr lang="ko-KR" altLang="en-US" sz="1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</a:rPr>
              <a:t>미래차</a:t>
            </a:r>
            <a:r>
              <a:rPr lang="ko-KR" altLang="en-US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</a:rPr>
              <a:t> </a:t>
            </a:r>
            <a:r>
              <a:rPr lang="en-US" altLang="ko-KR" sz="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</a:rPr>
              <a:t>/ </a:t>
            </a:r>
            <a:r>
              <a:rPr lang="ko-KR" altLang="en-US" sz="1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</a:rPr>
              <a:t>에듀테크</a:t>
            </a:r>
            <a:r>
              <a:rPr lang="ko-KR" altLang="en-US" sz="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</a:rPr>
              <a:t> </a:t>
            </a:r>
            <a:r>
              <a:rPr lang="en-US" altLang="ko-KR" sz="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</a:rPr>
              <a:t>/ E-</a:t>
            </a:r>
            <a:r>
              <a:rPr lang="ko-KR" altLang="en-US" sz="1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</a:rPr>
              <a:t>커머스</a:t>
            </a:r>
            <a:r>
              <a:rPr lang="ko-KR" altLang="en-US" sz="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</a:rPr>
              <a:t> </a:t>
            </a:r>
            <a:r>
              <a:rPr lang="en-US" altLang="ko-KR" sz="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</a:rPr>
              <a:t>/ </a:t>
            </a:r>
            <a:r>
              <a:rPr lang="ko-KR" altLang="en-US" sz="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</a:rPr>
              <a:t>스마트시티</a:t>
            </a:r>
            <a:r>
              <a:rPr lang="en-US" altLang="ko-KR" sz="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</a:rPr>
              <a:t>) </a:t>
            </a:r>
            <a:r>
              <a:rPr lang="ko-KR" altLang="en-US" sz="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</a:rPr>
              <a:t>동시 진행</a:t>
            </a:r>
            <a:endParaRPr lang="en-US" altLang="ko-KR" sz="1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</a:endParaRPr>
          </a:p>
        </p:txBody>
      </p:sp>
      <p:pic>
        <p:nvPicPr>
          <p:cNvPr id="41" name="그림 4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0" y="420527"/>
            <a:ext cx="1344399" cy="403550"/>
          </a:xfrm>
          <a:prstGeom prst="rect">
            <a:avLst/>
          </a:prstGeom>
        </p:spPr>
      </p:pic>
      <p:sp>
        <p:nvSpPr>
          <p:cNvPr id="42" name="직사각형 41"/>
          <p:cNvSpPr/>
          <p:nvPr/>
        </p:nvSpPr>
        <p:spPr>
          <a:xfrm>
            <a:off x="381001" y="435437"/>
            <a:ext cx="2925870" cy="403550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TextBox 42"/>
          <p:cNvSpPr txBox="1"/>
          <p:nvPr/>
        </p:nvSpPr>
        <p:spPr>
          <a:xfrm>
            <a:off x="457526" y="448785"/>
            <a:ext cx="3112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1</a:t>
            </a:r>
            <a:r>
              <a:rPr lang="ko-KR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부 공통 세션 프로그램</a:t>
            </a:r>
            <a:endParaRPr lang="en-US" altLang="ko-KR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0595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0" y="2420"/>
            <a:ext cx="6858000" cy="9906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1000">
                <a:schemeClr val="accent1">
                  <a:lumMod val="45000"/>
                  <a:lumOff val="55000"/>
                </a:schemeClr>
              </a:gs>
              <a:gs pos="29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/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0" y="420527"/>
            <a:ext cx="1344399" cy="403550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383088" y="177469"/>
            <a:ext cx="2925870" cy="403550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459613" y="190817"/>
            <a:ext cx="3112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2</a:t>
            </a:r>
            <a:r>
              <a:rPr lang="ko-KR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부 산업별 세부 프로그램</a:t>
            </a:r>
            <a:endParaRPr lang="en-US" altLang="ko-KR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74" name="직사각형 73"/>
          <p:cNvSpPr/>
          <p:nvPr/>
        </p:nvSpPr>
        <p:spPr>
          <a:xfrm>
            <a:off x="372650" y="5850184"/>
            <a:ext cx="1080604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14:00-14:30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75" name="직사각형 74"/>
          <p:cNvSpPr/>
          <p:nvPr/>
        </p:nvSpPr>
        <p:spPr>
          <a:xfrm>
            <a:off x="1498980" y="5850184"/>
            <a:ext cx="4939918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600" b="1" dirty="0" smtClean="0">
                <a:solidFill>
                  <a:schemeClr val="tx1"/>
                </a:solidFill>
              </a:rPr>
              <a:t>B2C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데이터를 활용한 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B2B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진출 성공사례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1400" b="1" dirty="0" err="1" smtClean="0">
                <a:solidFill>
                  <a:schemeClr val="tx1"/>
                </a:solidFill>
                <a:latin typeface="+mj-ea"/>
                <a:ea typeface="+mj-ea"/>
              </a:rPr>
              <a:t>비투링크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 이소형 대표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6" name="직사각형 75"/>
          <p:cNvSpPr/>
          <p:nvPr/>
        </p:nvSpPr>
        <p:spPr>
          <a:xfrm>
            <a:off x="374738" y="6466045"/>
            <a:ext cx="1080604" cy="8493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14:30-15:00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77" name="직사각형 76"/>
          <p:cNvSpPr/>
          <p:nvPr/>
        </p:nvSpPr>
        <p:spPr>
          <a:xfrm>
            <a:off x="1501068" y="6466045"/>
            <a:ext cx="4937830" cy="8493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b="1" dirty="0" err="1" smtClean="0">
                <a:solidFill>
                  <a:schemeClr val="tx1"/>
                </a:solidFill>
              </a:rPr>
              <a:t>인플루언서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(1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인 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creator)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를 활용한 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r>
              <a:rPr lang="ko-KR" altLang="en-US" sz="1600" b="1" dirty="0" smtClean="0">
                <a:solidFill>
                  <a:schemeClr val="tx1"/>
                </a:solidFill>
              </a:rPr>
              <a:t>소비재 온라인 마케팅 전략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1400" b="1" dirty="0" err="1" smtClean="0">
                <a:solidFill>
                  <a:schemeClr val="tx1"/>
                </a:solidFill>
                <a:latin typeface="+mj-ea"/>
                <a:ea typeface="+mj-ea"/>
              </a:rPr>
              <a:t>레페리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ko-KR" altLang="en-US" sz="1400" b="1" dirty="0" err="1" smtClean="0">
                <a:solidFill>
                  <a:schemeClr val="tx1"/>
                </a:solidFill>
                <a:latin typeface="+mj-ea"/>
                <a:ea typeface="+mj-ea"/>
              </a:rPr>
              <a:t>이동후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 전무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8" name="직사각형 77"/>
          <p:cNvSpPr/>
          <p:nvPr/>
        </p:nvSpPr>
        <p:spPr>
          <a:xfrm>
            <a:off x="374738" y="7351869"/>
            <a:ext cx="1080604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15:00-15:30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79" name="직사각형 78"/>
          <p:cNvSpPr/>
          <p:nvPr/>
        </p:nvSpPr>
        <p:spPr>
          <a:xfrm>
            <a:off x="1501068" y="7351869"/>
            <a:ext cx="4937830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b="1" dirty="0" smtClean="0">
                <a:solidFill>
                  <a:schemeClr val="tx1"/>
                </a:solidFill>
              </a:rPr>
              <a:t>소비자 리뷰 분석을 통한 디지털 마케팅 전략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(08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리터 김진희 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PM)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0" name="직사각형 79"/>
          <p:cNvSpPr/>
          <p:nvPr/>
        </p:nvSpPr>
        <p:spPr>
          <a:xfrm>
            <a:off x="376826" y="7956887"/>
            <a:ext cx="1080604" cy="8731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15:30-16:00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81" name="직사각형 80"/>
          <p:cNvSpPr/>
          <p:nvPr/>
        </p:nvSpPr>
        <p:spPr>
          <a:xfrm>
            <a:off x="1503156" y="7956887"/>
            <a:ext cx="4935742" cy="8731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600" b="1" dirty="0" smtClean="0">
                <a:solidFill>
                  <a:schemeClr val="tx1"/>
                </a:solidFill>
              </a:rPr>
              <a:t>Q&amp;A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및 토론 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B2C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데이터 기반 수출 마케팅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r>
              <a:rPr lang="en-US" altLang="ko-KR" sz="1600" b="1" dirty="0" smtClean="0">
                <a:solidFill>
                  <a:schemeClr val="tx1"/>
                </a:solidFill>
                <a:latin typeface="+mj-ea"/>
                <a:ea typeface="+mj-ea"/>
              </a:rPr>
              <a:t>- </a:t>
            </a:r>
            <a:r>
              <a:rPr lang="ko-KR" altLang="en-US" sz="1600" b="1" dirty="0" smtClean="0">
                <a:solidFill>
                  <a:schemeClr val="tx1"/>
                </a:solidFill>
                <a:latin typeface="+mj-ea"/>
                <a:ea typeface="+mj-ea"/>
              </a:rPr>
              <a:t>수출의 지름길</a:t>
            </a:r>
            <a:r>
              <a:rPr lang="en-US" altLang="ko-KR" sz="1600" b="1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1600" b="1" dirty="0" smtClean="0">
                <a:solidFill>
                  <a:schemeClr val="tx1"/>
                </a:solidFill>
                <a:latin typeface="+mj-ea"/>
                <a:ea typeface="+mj-ea"/>
              </a:rPr>
              <a:t>전자상거래 </a:t>
            </a:r>
            <a:r>
              <a:rPr lang="en-US" altLang="ko-KR" sz="1600" b="1" dirty="0" smtClean="0">
                <a:solidFill>
                  <a:schemeClr val="tx1"/>
                </a:solidFill>
                <a:latin typeface="+mj-ea"/>
                <a:ea typeface="+mj-ea"/>
              </a:rPr>
              <a:t>B2C </a:t>
            </a:r>
            <a:r>
              <a:rPr lang="ko-KR" altLang="en-US" sz="1600" b="1" dirty="0" smtClean="0">
                <a:solidFill>
                  <a:schemeClr val="tx1"/>
                </a:solidFill>
                <a:latin typeface="+mj-ea"/>
                <a:ea typeface="+mj-ea"/>
              </a:rPr>
              <a:t>데이터 활용방안</a:t>
            </a:r>
            <a:endParaRPr lang="en-US" altLang="ko-KR" sz="1600" b="1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연사 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3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명 공동진행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2" name="직사각형 81"/>
          <p:cNvSpPr/>
          <p:nvPr/>
        </p:nvSpPr>
        <p:spPr>
          <a:xfrm>
            <a:off x="378914" y="8862166"/>
            <a:ext cx="1072252" cy="9043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16:10-16:30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83" name="직사각형 82"/>
          <p:cNvSpPr/>
          <p:nvPr/>
        </p:nvSpPr>
        <p:spPr>
          <a:xfrm>
            <a:off x="1505244" y="8862166"/>
            <a:ext cx="4933654" cy="9043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b="1" dirty="0" smtClean="0">
                <a:solidFill>
                  <a:schemeClr val="tx1"/>
                </a:solidFill>
              </a:rPr>
              <a:t>미〮중 전자상거래 시장 현황 및 향후 전향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,</a:t>
            </a:r>
          </a:p>
          <a:p>
            <a:r>
              <a:rPr lang="ko-KR" altLang="en-US" sz="1600" b="1" dirty="0" smtClean="0">
                <a:solidFill>
                  <a:schemeClr val="tx1"/>
                </a:solidFill>
                <a:latin typeface="+mj-ea"/>
                <a:ea typeface="+mj-ea"/>
              </a:rPr>
              <a:t>한국 소비재에 대한 해외 바이어의 평가</a:t>
            </a:r>
            <a:endParaRPr lang="en-US" altLang="ko-KR" sz="1600" b="1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(KOTRA </a:t>
            </a:r>
            <a:r>
              <a:rPr lang="ko-KR" altLang="en-US" sz="1400" b="1" dirty="0" err="1" smtClean="0">
                <a:solidFill>
                  <a:schemeClr val="tx1"/>
                </a:solidFill>
                <a:latin typeface="+mj-ea"/>
                <a:ea typeface="+mj-ea"/>
              </a:rPr>
              <a:t>시장조사팀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소비재실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5" name="직사각형 84"/>
          <p:cNvSpPr/>
          <p:nvPr/>
        </p:nvSpPr>
        <p:spPr>
          <a:xfrm>
            <a:off x="383088" y="5494023"/>
            <a:ext cx="6055810" cy="317312"/>
          </a:xfrm>
          <a:prstGeom prst="rect">
            <a:avLst/>
          </a:prstGeom>
          <a:solidFill>
            <a:srgbClr val="898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E-</a:t>
            </a:r>
            <a:r>
              <a:rPr lang="ko-KR" alt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커</a:t>
            </a:r>
            <a:r>
              <a:rPr lang="ko-KR" alt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머스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디지털 </a:t>
            </a:r>
            <a:r>
              <a:rPr lang="ko-KR" alt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트랜스포메이션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마케팅 전략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" name="직사각형 60"/>
          <p:cNvSpPr/>
          <p:nvPr/>
        </p:nvSpPr>
        <p:spPr>
          <a:xfrm>
            <a:off x="395344" y="1298482"/>
            <a:ext cx="1080604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14:00-14:35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62" name="직사각형 61"/>
          <p:cNvSpPr/>
          <p:nvPr/>
        </p:nvSpPr>
        <p:spPr>
          <a:xfrm>
            <a:off x="1523762" y="1298482"/>
            <a:ext cx="4892104" cy="5684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b="1" dirty="0" smtClean="0">
                <a:solidFill>
                  <a:schemeClr val="tx1"/>
                </a:solidFill>
              </a:rPr>
              <a:t>스마트시티 시장 최신 글로벌 </a:t>
            </a:r>
            <a:r>
              <a:rPr lang="ko-KR" altLang="en-US" sz="1600" b="1" dirty="0" err="1" smtClean="0">
                <a:solidFill>
                  <a:schemeClr val="tx1"/>
                </a:solidFill>
              </a:rPr>
              <a:t>트렌드</a:t>
            </a:r>
            <a:r>
              <a:rPr lang="ko-KR" altLang="en-US" sz="1600" b="1" dirty="0" err="1" smtClean="0"/>
              <a:t>시티</a:t>
            </a:r>
            <a:r>
              <a:rPr lang="ko-KR" altLang="en-US" sz="1600" b="1" dirty="0" smtClean="0"/>
              <a:t> </a:t>
            </a:r>
            <a:r>
              <a:rPr lang="ko-KR" altLang="en-US" sz="1600" b="1" dirty="0"/>
              <a:t>시장 최신 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스마트시티위원회 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김갑성 위원장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연세대 도시공학과 교수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))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3" name="직사각형 62"/>
          <p:cNvSpPr/>
          <p:nvPr/>
        </p:nvSpPr>
        <p:spPr>
          <a:xfrm>
            <a:off x="395344" y="1914454"/>
            <a:ext cx="1080604" cy="780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14:35-15:10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64" name="직사각형 63"/>
          <p:cNvSpPr/>
          <p:nvPr/>
        </p:nvSpPr>
        <p:spPr>
          <a:xfrm>
            <a:off x="1523385" y="1914453"/>
            <a:ext cx="4892481" cy="7837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b="1" dirty="0" smtClean="0">
                <a:solidFill>
                  <a:schemeClr val="tx1"/>
                </a:solidFill>
              </a:rPr>
              <a:t>해외 선진기업의 스마트시티 수출사례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r>
              <a:rPr lang="en-US" altLang="ko-KR" sz="1600" b="1" dirty="0" smtClean="0">
                <a:solidFill>
                  <a:schemeClr val="tx1"/>
                </a:solidFill>
              </a:rPr>
              <a:t>-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디지털 도시 플랫폼으로 구현된 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Virtual Singapore</a:t>
            </a:r>
          </a:p>
          <a:p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1400" b="1" dirty="0" err="1" smtClean="0">
                <a:solidFill>
                  <a:schemeClr val="tx1"/>
                </a:solidFill>
                <a:latin typeface="+mj-ea"/>
                <a:ea typeface="+mj-ea"/>
              </a:rPr>
              <a:t>다쏘시스템코리아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 임준호 이사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73" name="직사각형 72"/>
          <p:cNvSpPr/>
          <p:nvPr/>
        </p:nvSpPr>
        <p:spPr>
          <a:xfrm>
            <a:off x="395344" y="2746276"/>
            <a:ext cx="1080604" cy="728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15:10-15:45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86" name="직사각형 85"/>
          <p:cNvSpPr/>
          <p:nvPr/>
        </p:nvSpPr>
        <p:spPr>
          <a:xfrm>
            <a:off x="1525850" y="2746276"/>
            <a:ext cx="4890016" cy="728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600" b="1" dirty="0" smtClean="0">
                <a:solidFill>
                  <a:schemeClr val="tx1"/>
                </a:solidFill>
              </a:rPr>
              <a:t>ICT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중심의 한국형 스마트시티 서비스 수출전략 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: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국제기구 연계 및 사업개발 전략을 중심으로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지역정보개발원 </a:t>
            </a:r>
            <a:r>
              <a:rPr lang="ko-KR" altLang="en-US" sz="1400" b="1" dirty="0" err="1" smtClean="0">
                <a:solidFill>
                  <a:schemeClr val="tx1"/>
                </a:solidFill>
                <a:latin typeface="+mj-ea"/>
                <a:ea typeface="+mj-ea"/>
              </a:rPr>
              <a:t>글로벌협력부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 강상백 부장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7" name="직사각형 86"/>
          <p:cNvSpPr/>
          <p:nvPr/>
        </p:nvSpPr>
        <p:spPr>
          <a:xfrm>
            <a:off x="395344" y="3526656"/>
            <a:ext cx="1080604" cy="8174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15:45-16:20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88" name="직사각형 87"/>
          <p:cNvSpPr/>
          <p:nvPr/>
        </p:nvSpPr>
        <p:spPr>
          <a:xfrm>
            <a:off x="1525661" y="3526657"/>
            <a:ext cx="4890205" cy="8174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b="1" dirty="0" smtClean="0">
                <a:solidFill>
                  <a:schemeClr val="tx1"/>
                </a:solidFill>
              </a:rPr>
              <a:t>해외 스마트시티 진출 접근 방안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: </a:t>
            </a:r>
            <a:r>
              <a:rPr lang="ko-KR" altLang="en-US" sz="1400" b="1" dirty="0" err="1" smtClean="0">
                <a:solidFill>
                  <a:schemeClr val="tx1"/>
                </a:solidFill>
                <a:latin typeface="+mj-ea"/>
                <a:ea typeface="+mj-ea"/>
              </a:rPr>
              <a:t>민관공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1400" b="1" dirty="0" err="1" smtClean="0">
                <a:solidFill>
                  <a:schemeClr val="tx1"/>
                </a:solidFill>
                <a:latin typeface="+mj-ea"/>
                <a:ea typeface="+mj-ea"/>
              </a:rPr>
              <a:t>대중소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 협력기반의 스마트시티 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수출모델</a:t>
            </a:r>
            <a:endParaRPr lang="en-US" altLang="ko-KR" sz="1400" b="1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(LG CNS </a:t>
            </a:r>
            <a:r>
              <a:rPr lang="ko-KR" altLang="en-US" sz="1400" b="1" dirty="0" err="1" smtClean="0">
                <a:solidFill>
                  <a:schemeClr val="tx1"/>
                </a:solidFill>
                <a:latin typeface="+mj-ea"/>
                <a:ea typeface="+mj-ea"/>
              </a:rPr>
              <a:t>스마트시티사업추진단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 유인상 단장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9" name="직사각형 88"/>
          <p:cNvSpPr/>
          <p:nvPr/>
        </p:nvSpPr>
        <p:spPr>
          <a:xfrm>
            <a:off x="395344" y="4386042"/>
            <a:ext cx="1092860" cy="8228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16:20-16:40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90" name="직사각형 89"/>
          <p:cNvSpPr/>
          <p:nvPr/>
        </p:nvSpPr>
        <p:spPr>
          <a:xfrm>
            <a:off x="1538961" y="4385733"/>
            <a:ext cx="4876905" cy="823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b="1" dirty="0" err="1" smtClean="0">
                <a:solidFill>
                  <a:schemeClr val="tx1"/>
                </a:solidFill>
              </a:rPr>
              <a:t>권역별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해외시장 진출전략 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: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코트라 해외거점이 수집한 스마트시티 프로젝트 최신 동향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(KOTRA ICT</a:t>
            </a:r>
            <a:r>
              <a:rPr lang="ko-KR" altLang="en-US" sz="1400" b="1" dirty="0" err="1" smtClean="0">
                <a:solidFill>
                  <a:schemeClr val="tx1"/>
                </a:solidFill>
                <a:latin typeface="+mj-ea"/>
                <a:ea typeface="+mj-ea"/>
              </a:rPr>
              <a:t>성장산업실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 남우석 부장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91" name="직사각형 90"/>
          <p:cNvSpPr/>
          <p:nvPr/>
        </p:nvSpPr>
        <p:spPr>
          <a:xfrm>
            <a:off x="360056" y="741433"/>
            <a:ext cx="6055810" cy="438805"/>
          </a:xfrm>
          <a:prstGeom prst="rect">
            <a:avLst/>
          </a:prstGeom>
          <a:solidFill>
            <a:srgbClr val="898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스마트시티 최신 글로벌 </a:t>
            </a:r>
            <a:r>
              <a:rPr lang="ko-KR" alt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트렌드와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진출전략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3379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-2481" y="0"/>
            <a:ext cx="6966952" cy="9906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1000">
                <a:schemeClr val="accent1">
                  <a:lumMod val="45000"/>
                  <a:lumOff val="55000"/>
                </a:schemeClr>
              </a:gs>
              <a:gs pos="29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/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0" y="420527"/>
            <a:ext cx="1344399" cy="403550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381001" y="435437"/>
            <a:ext cx="2925870" cy="403550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457526" y="448785"/>
            <a:ext cx="3112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2</a:t>
            </a:r>
            <a:r>
              <a:rPr lang="ko-KR" alt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anose="02030600000101010101" pitchFamily="18" charset="-127"/>
                <a:ea typeface="HY헤드라인M" panose="02030600000101010101" pitchFamily="18" charset="-127"/>
              </a:rPr>
              <a:t>부 산업별 세부 프로그램</a:t>
            </a:r>
            <a:endParaRPr lang="en-US" altLang="ko-KR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370562" y="1392057"/>
            <a:ext cx="1080604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13:30-14:10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1496892" y="1392057"/>
            <a:ext cx="4942006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600" b="1" dirty="0" smtClean="0">
                <a:solidFill>
                  <a:schemeClr val="tx1"/>
                </a:solidFill>
              </a:rPr>
              <a:t>AI, VR/AR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등 신기술을 통한 융합교육의 현재와 미래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1400" b="1" dirty="0" err="1" smtClean="0">
                <a:solidFill>
                  <a:schemeClr val="tx1"/>
                </a:solidFill>
                <a:latin typeface="+mj-ea"/>
                <a:ea typeface="+mj-ea"/>
              </a:rPr>
              <a:t>테크프런티어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 한상기 대표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372650" y="1985868"/>
            <a:ext cx="1080604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14:10-14:50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1498980" y="1985868"/>
            <a:ext cx="4939918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b="1" dirty="0" smtClean="0">
                <a:solidFill>
                  <a:schemeClr val="tx1"/>
                </a:solidFill>
              </a:rPr>
              <a:t>글로벌 </a:t>
            </a:r>
            <a:r>
              <a:rPr lang="ko-KR" altLang="en-US" sz="1600" b="1" dirty="0" err="1" smtClean="0">
                <a:solidFill>
                  <a:schemeClr val="tx1"/>
                </a:solidFill>
              </a:rPr>
              <a:t>에듀테크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생태계 동향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1400" b="1" dirty="0" err="1" smtClean="0">
                <a:solidFill>
                  <a:schemeClr val="tx1"/>
                </a:solidFill>
                <a:latin typeface="+mj-ea"/>
                <a:ea typeface="+mj-ea"/>
              </a:rPr>
              <a:t>휴넷에듀테크연구소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 홍정민 소장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72650" y="2577591"/>
            <a:ext cx="1080604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14:50-15:30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1498980" y="2577591"/>
            <a:ext cx="4939918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b="1" dirty="0" smtClean="0">
                <a:solidFill>
                  <a:schemeClr val="tx1"/>
                </a:solidFill>
              </a:rPr>
              <a:t>베트남 </a:t>
            </a:r>
            <a:r>
              <a:rPr lang="ko-KR" altLang="en-US" sz="1600" b="1" dirty="0" err="1" smtClean="0">
                <a:solidFill>
                  <a:schemeClr val="tx1"/>
                </a:solidFill>
              </a:rPr>
              <a:t>에듀테크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시장동향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(Pharos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사 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Mr. Pho </a:t>
            </a:r>
            <a:r>
              <a:rPr lang="en-US" altLang="ko-KR" sz="1400" b="1" dirty="0" err="1" smtClean="0">
                <a:solidFill>
                  <a:schemeClr val="tx1"/>
                </a:solidFill>
                <a:latin typeface="+mj-ea"/>
                <a:ea typeface="+mj-ea"/>
              </a:rPr>
              <a:t>Duc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 Khoi CEO)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374738" y="3524957"/>
            <a:ext cx="1080604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15:50-16:30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1501068" y="3524957"/>
            <a:ext cx="4937830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b="1" dirty="0" smtClean="0">
                <a:solidFill>
                  <a:schemeClr val="tx1"/>
                </a:solidFill>
              </a:rPr>
              <a:t>인도네시아 </a:t>
            </a:r>
            <a:r>
              <a:rPr lang="ko-KR" altLang="en-US" sz="1600" b="1" dirty="0" err="1" smtClean="0">
                <a:solidFill>
                  <a:schemeClr val="tx1"/>
                </a:solidFill>
              </a:rPr>
              <a:t>에듀테크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시장 동향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(INETA*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Mr. </a:t>
            </a:r>
            <a:r>
              <a:rPr lang="en-US" altLang="ko-KR" sz="1400" b="1" dirty="0" err="1" smtClean="0">
                <a:solidFill>
                  <a:schemeClr val="tx1"/>
                </a:solidFill>
                <a:latin typeface="+mj-ea"/>
                <a:ea typeface="+mj-ea"/>
              </a:rPr>
              <a:t>Novistiar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ko-KR" sz="1400" b="1" dirty="0" err="1" smtClean="0">
                <a:solidFill>
                  <a:schemeClr val="tx1"/>
                </a:solidFill>
                <a:latin typeface="+mj-ea"/>
                <a:ea typeface="+mj-ea"/>
              </a:rPr>
              <a:t>Rustandi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 Co FOUNDER)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376826" y="4123674"/>
            <a:ext cx="1080604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16:30-16:50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1503156" y="4123674"/>
            <a:ext cx="4935742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b="1" dirty="0" smtClean="0">
                <a:solidFill>
                  <a:schemeClr val="tx1"/>
                </a:solidFill>
              </a:rPr>
              <a:t>싱가포르 기업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(</a:t>
            </a:r>
            <a:r>
              <a:rPr lang="ko-KR" altLang="en-US" sz="1600" b="1" dirty="0" err="1" smtClean="0">
                <a:solidFill>
                  <a:schemeClr val="tx1"/>
                </a:solidFill>
              </a:rPr>
              <a:t>에듀테크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)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소개 및 협력분야 소개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(VM Education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사 </a:t>
            </a:r>
            <a:r>
              <a:rPr lang="en-US" altLang="ko-KR" sz="1400" b="1" dirty="0" err="1" smtClean="0">
                <a:solidFill>
                  <a:schemeClr val="tx1"/>
                </a:solidFill>
                <a:latin typeface="+mj-ea"/>
                <a:ea typeface="+mj-ea"/>
              </a:rPr>
              <a:t>Justic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 Chen CEO)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370562" y="4722104"/>
            <a:ext cx="1080604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16:50-17:10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1505244" y="4722104"/>
            <a:ext cx="4933654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b="1" dirty="0" smtClean="0">
                <a:solidFill>
                  <a:schemeClr val="tx1"/>
                </a:solidFill>
              </a:rPr>
              <a:t>베트남</a:t>
            </a:r>
            <a:r>
              <a:rPr lang="en-US" altLang="ko-KR" sz="1600" b="1" dirty="0">
                <a:solidFill>
                  <a:schemeClr val="tx1"/>
                </a:solidFill>
              </a:rPr>
              <a:t>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기업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(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출판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)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소개 및 협력분야 소개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(Alpha Books Rights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사 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Nguyen Hong Hanh MANAGER)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370562" y="5323361"/>
            <a:ext cx="1082692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17:10-17:30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33" name="직사각형 32"/>
          <p:cNvSpPr/>
          <p:nvPr/>
        </p:nvSpPr>
        <p:spPr>
          <a:xfrm>
            <a:off x="1507332" y="5323361"/>
            <a:ext cx="4931566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600" b="1" dirty="0" smtClean="0">
                <a:solidFill>
                  <a:schemeClr val="tx1"/>
                </a:solidFill>
              </a:rPr>
              <a:t>KOTRA </a:t>
            </a:r>
            <a:r>
              <a:rPr lang="ko-KR" altLang="en-US" sz="1600" b="1" dirty="0" err="1" smtClean="0">
                <a:solidFill>
                  <a:schemeClr val="tx1"/>
                </a:solidFill>
              </a:rPr>
              <a:t>에듀테크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해외진출 지원전략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(KOTRA </a:t>
            </a:r>
            <a:r>
              <a:rPr lang="ko-KR" altLang="en-US" sz="1400" b="1" dirty="0" err="1" smtClean="0">
                <a:solidFill>
                  <a:schemeClr val="tx1"/>
                </a:solidFill>
                <a:latin typeface="+mj-ea"/>
                <a:ea typeface="+mj-ea"/>
              </a:rPr>
              <a:t>지식서비스팀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381000" y="914403"/>
            <a:ext cx="6057898" cy="438805"/>
          </a:xfrm>
          <a:prstGeom prst="rect">
            <a:avLst/>
          </a:prstGeom>
          <a:solidFill>
            <a:srgbClr val="898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에듀테크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글로벌 </a:t>
            </a:r>
            <a:r>
              <a:rPr lang="ko-KR" alt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트렌드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분석 및 진출전략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" name="직사각형 47"/>
          <p:cNvSpPr/>
          <p:nvPr/>
        </p:nvSpPr>
        <p:spPr>
          <a:xfrm>
            <a:off x="374738" y="3184174"/>
            <a:ext cx="1080604" cy="30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15:30-15:50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1501068" y="3184174"/>
            <a:ext cx="4937830" cy="30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600" b="1" dirty="0" smtClean="0">
                <a:solidFill>
                  <a:schemeClr val="tx1"/>
                </a:solidFill>
              </a:rPr>
              <a:t>Coffee Break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368300" y="5926467"/>
            <a:ext cx="6070598" cy="2326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600" b="1" dirty="0">
                <a:solidFill>
                  <a:schemeClr val="tx1"/>
                </a:solidFill>
              </a:rPr>
              <a:t>*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INETA </a:t>
            </a:r>
            <a:r>
              <a:rPr lang="en-US" altLang="ko-KR" sz="1600" dirty="0" smtClean="0">
                <a:solidFill>
                  <a:schemeClr val="tx1"/>
                </a:solidFill>
              </a:rPr>
              <a:t>: </a:t>
            </a:r>
            <a:r>
              <a:rPr lang="en-US" altLang="ko-KR" dirty="0">
                <a:solidFill>
                  <a:schemeClr val="tx1"/>
                </a:solidFill>
              </a:rPr>
              <a:t>Indonesian </a:t>
            </a:r>
            <a:r>
              <a:rPr lang="en-US" altLang="ko-KR" dirty="0" err="1">
                <a:solidFill>
                  <a:schemeClr val="tx1"/>
                </a:solidFill>
              </a:rPr>
              <a:t>Edtech</a:t>
            </a:r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</a:rPr>
              <a:t>Association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374738" y="6741269"/>
            <a:ext cx="1080604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14:00-14:50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50" name="직사각형 49"/>
          <p:cNvSpPr/>
          <p:nvPr/>
        </p:nvSpPr>
        <p:spPr>
          <a:xfrm>
            <a:off x="1501068" y="6741269"/>
            <a:ext cx="4942006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b="1" dirty="0" smtClean="0">
                <a:solidFill>
                  <a:schemeClr val="tx1"/>
                </a:solidFill>
              </a:rPr>
              <a:t>미래자동차 부품산업 </a:t>
            </a:r>
            <a:r>
              <a:rPr lang="ko-KR" altLang="en-US" sz="1600" b="1" dirty="0" err="1" smtClean="0">
                <a:solidFill>
                  <a:schemeClr val="tx1"/>
                </a:solidFill>
              </a:rPr>
              <a:t>트렌드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변화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1400" b="1" dirty="0" err="1" smtClean="0">
                <a:solidFill>
                  <a:schemeClr val="tx1"/>
                </a:solidFill>
                <a:latin typeface="+mj-ea"/>
                <a:ea typeface="+mj-ea"/>
              </a:rPr>
              <a:t>하이투자증권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 고태봉 이사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1" name="직사각형 50"/>
          <p:cNvSpPr/>
          <p:nvPr/>
        </p:nvSpPr>
        <p:spPr>
          <a:xfrm>
            <a:off x="376826" y="7350607"/>
            <a:ext cx="1080604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14:50-15:20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52" name="직사각형 51"/>
          <p:cNvSpPr/>
          <p:nvPr/>
        </p:nvSpPr>
        <p:spPr>
          <a:xfrm>
            <a:off x="1503156" y="7350607"/>
            <a:ext cx="4939918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b="1" dirty="0" err="1" smtClean="0">
                <a:solidFill>
                  <a:schemeClr val="tx1"/>
                </a:solidFill>
              </a:rPr>
              <a:t>미래차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부품 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R&amp;D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지원사업과 활용사례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지능형자동차부품진흥원 손영진 실장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3" name="직사각형 52"/>
          <p:cNvSpPr/>
          <p:nvPr/>
        </p:nvSpPr>
        <p:spPr>
          <a:xfrm>
            <a:off x="376826" y="7957857"/>
            <a:ext cx="1080604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15:20-15:50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54" name="직사각형 53"/>
          <p:cNvSpPr/>
          <p:nvPr/>
        </p:nvSpPr>
        <p:spPr>
          <a:xfrm>
            <a:off x="1503156" y="7957857"/>
            <a:ext cx="4939918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b="1" dirty="0" smtClean="0">
                <a:solidFill>
                  <a:schemeClr val="tx1"/>
                </a:solidFill>
              </a:rPr>
              <a:t>국내 </a:t>
            </a:r>
            <a:r>
              <a:rPr lang="ko-KR" altLang="en-US" sz="1600" b="1" dirty="0" err="1" smtClean="0">
                <a:solidFill>
                  <a:schemeClr val="tx1"/>
                </a:solidFill>
              </a:rPr>
              <a:t>미래차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분야 기업사례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1400" b="1" dirty="0" err="1" smtClean="0">
                <a:solidFill>
                  <a:schemeClr val="tx1"/>
                </a:solidFill>
                <a:latin typeface="+mj-ea"/>
                <a:ea typeface="+mj-ea"/>
              </a:rPr>
              <a:t>모빌테크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 김재승 대표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5" name="직사각형 54"/>
          <p:cNvSpPr/>
          <p:nvPr/>
        </p:nvSpPr>
        <p:spPr>
          <a:xfrm>
            <a:off x="378914" y="8567195"/>
            <a:ext cx="1080604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15:50-16:10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56" name="직사각형 55"/>
          <p:cNvSpPr/>
          <p:nvPr/>
        </p:nvSpPr>
        <p:spPr>
          <a:xfrm>
            <a:off x="1505244" y="8567195"/>
            <a:ext cx="4937830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b="1" dirty="0" err="1" smtClean="0">
                <a:solidFill>
                  <a:schemeClr val="tx1"/>
                </a:solidFill>
              </a:rPr>
              <a:t>미래차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 부품 </a:t>
            </a:r>
            <a:r>
              <a:rPr lang="en-US" altLang="ko-KR" sz="1600" b="1" dirty="0" smtClean="0">
                <a:solidFill>
                  <a:schemeClr val="tx1"/>
                </a:solidFill>
              </a:rPr>
              <a:t>GVC </a:t>
            </a:r>
            <a:r>
              <a:rPr lang="ko-KR" altLang="en-US" sz="1600" b="1" dirty="0" smtClean="0">
                <a:solidFill>
                  <a:schemeClr val="tx1"/>
                </a:solidFill>
              </a:rPr>
              <a:t>진출확대 지원 사업</a:t>
            </a:r>
            <a:endParaRPr lang="en-US" altLang="ko-KR" sz="1600" b="1" dirty="0" smtClean="0">
              <a:solidFill>
                <a:schemeClr val="tx1"/>
              </a:solidFill>
            </a:endParaRPr>
          </a:p>
          <a:p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(KOTRA </a:t>
            </a:r>
            <a:r>
              <a:rPr lang="ko-KR" altLang="en-US" sz="1400" b="1" dirty="0" err="1" smtClean="0">
                <a:solidFill>
                  <a:schemeClr val="tx1"/>
                </a:solidFill>
                <a:latin typeface="+mj-ea"/>
                <a:ea typeface="+mj-ea"/>
              </a:rPr>
              <a:t>소재부품팀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7" name="직사각형 56"/>
          <p:cNvSpPr/>
          <p:nvPr/>
        </p:nvSpPr>
        <p:spPr>
          <a:xfrm>
            <a:off x="381002" y="9180056"/>
            <a:ext cx="1080604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</a:rPr>
              <a:t>16:10-16:30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58" name="직사각형 57"/>
          <p:cNvSpPr/>
          <p:nvPr/>
        </p:nvSpPr>
        <p:spPr>
          <a:xfrm>
            <a:off x="1507332" y="9180056"/>
            <a:ext cx="4935742" cy="574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600" b="1" dirty="0" smtClean="0">
                <a:solidFill>
                  <a:schemeClr val="tx1"/>
                </a:solidFill>
              </a:rPr>
              <a:t>Q&amp;A</a:t>
            </a:r>
          </a:p>
          <a:p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전</a:t>
            </a:r>
            <a:r>
              <a:rPr lang="en-US" altLang="ko-KR" sz="1400" b="1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ko-KR" altLang="en-US" sz="1400" b="1" dirty="0" smtClean="0">
                <a:solidFill>
                  <a:schemeClr val="tx1"/>
                </a:solidFill>
                <a:latin typeface="+mj-ea"/>
                <a:ea typeface="+mj-ea"/>
              </a:rPr>
              <a:t>참가자</a:t>
            </a:r>
            <a:r>
              <a:rPr lang="en-US" altLang="ko-KR" sz="1400" b="1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endParaRPr lang="ko-KR" altLang="en-US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385176" y="6263615"/>
            <a:ext cx="6057898" cy="438805"/>
          </a:xfrm>
          <a:prstGeom prst="rect">
            <a:avLst/>
          </a:prstGeom>
          <a:solidFill>
            <a:srgbClr val="898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미래자동차 부품산업 </a:t>
            </a:r>
            <a:r>
              <a:rPr lang="ko-KR" alt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트렌드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변화와 진출전략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24217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797</TotalTime>
  <Words>818</Words>
  <Application>Microsoft Office PowerPoint</Application>
  <PresentationFormat>A4 용지(210x297mm)</PresentationFormat>
  <Paragraphs>162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2" baseType="lpstr">
      <vt:lpstr>HY헤드라인M</vt:lpstr>
      <vt:lpstr>맑은 고딕</vt:lpstr>
      <vt:lpstr>휴먼엑스포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Admin</cp:lastModifiedBy>
  <cp:revision>65</cp:revision>
  <cp:lastPrinted>2018-10-23T08:36:32Z</cp:lastPrinted>
  <dcterms:created xsi:type="dcterms:W3CDTF">2018-09-27T07:39:43Z</dcterms:created>
  <dcterms:modified xsi:type="dcterms:W3CDTF">2018-10-26T06:39:10Z</dcterms:modified>
</cp:coreProperties>
</file>